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25"/>
  </p:notesMasterIdLst>
  <p:sldIdLst>
    <p:sldId id="256" r:id="rId2"/>
    <p:sldId id="272" r:id="rId3"/>
    <p:sldId id="258" r:id="rId4"/>
    <p:sldId id="276" r:id="rId5"/>
    <p:sldId id="278" r:id="rId6"/>
    <p:sldId id="259" r:id="rId7"/>
    <p:sldId id="260" r:id="rId8"/>
    <p:sldId id="267" r:id="rId9"/>
    <p:sldId id="264" r:id="rId10"/>
    <p:sldId id="261" r:id="rId11"/>
    <p:sldId id="263" r:id="rId12"/>
    <p:sldId id="265" r:id="rId13"/>
    <p:sldId id="266" r:id="rId14"/>
    <p:sldId id="268" r:id="rId15"/>
    <p:sldId id="269" r:id="rId16"/>
    <p:sldId id="262" r:id="rId17"/>
    <p:sldId id="270" r:id="rId18"/>
    <p:sldId id="279" r:id="rId19"/>
    <p:sldId id="283" r:id="rId20"/>
    <p:sldId id="275" r:id="rId21"/>
    <p:sldId id="280" r:id="rId22"/>
    <p:sldId id="282" r:id="rId23"/>
    <p:sldId id="285" r:id="rId24"/>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6D6D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2C283B2-17AF-64EF-E587-BBCCB8CD62B9}" v="380" dt="2020-12-03T07:32:29.170"/>
    <p1510:client id="{04311B50-A028-F595-5836-C71D3161E4C0}" v="165" dt="2020-12-03T11:32:59.194"/>
    <p1510:client id="{08452CDC-B12F-002D-EF95-E8167133596C}" v="1" dt="2020-12-03T11:23:38.699"/>
    <p1510:client id="{08E19CA0-8A9D-4C72-D5C6-B418D2D8942B}" v="18" dt="2020-12-03T09:12:33.024"/>
    <p1510:client id="{3196325F-61EC-445B-BF0B-A6DC7E08FF08}" v="52" dt="2020-12-03T07:25:49.206"/>
    <p1510:client id="{5942073E-BB1D-A75A-E929-DEB9DDFCA2B0}" v="6" dt="2020-12-03T07:57:40.296"/>
    <p1510:client id="{616DEC04-0E70-10F1-56C2-7ED63B0AEA95}" v="7" dt="2020-12-03T08:24:54.159"/>
    <p1510:client id="{740AF08F-26E2-C1B3-3744-CC6634B76765}" v="516" dt="2020-12-03T10:21:58.675"/>
    <p1510:client id="{86B5FCD2-4AC7-044A-8DE5-E686B130A0C8}" v="299" dt="2020-12-03T12:28:03.887"/>
    <p1510:client id="{8753BD4F-DC70-4D0F-BC2A-6C46E8534C11}" v="607" dt="2020-12-03T12:00:06.033"/>
    <p1510:client id="{89603486-9C2E-F895-191E-81726A32E738}" v="135" dt="2020-12-03T07:55:52.431"/>
    <p1510:client id="{98C4A844-D4D1-7F5A-95EC-E8DE6BED676D}" v="21" dt="2020-12-03T06:49:55.236"/>
    <p1510:client id="{990FEBA5-D681-2B40-AF49-150538B63FD8}" v="541" dt="2020-12-03T11:50:38.885"/>
    <p1510:client id="{A1599E68-0B03-7492-1520-8FF96CAE8B52}" v="142" dt="2020-12-03T07:55:47.416"/>
    <p1510:client id="{A6136495-28BA-1F64-F800-2431FFE374FE}" v="64" dt="2020-12-03T12:02:15.960"/>
    <p1510:client id="{AE3313B7-CAC8-109C-1A2A-AF011FDB3034}" v="2" dt="2020-12-03T10:47:16.281"/>
    <p1510:client id="{CA948B65-DDD9-23B1-139D-9523C96685F2}" v="1704" dt="2020-12-03T10:13:39.553"/>
    <p1510:client id="{CFE70FCB-384A-CF4F-BF9B-EB3E7B4D70B1}" v="343" dt="2020-12-03T10:01:04.556"/>
    <p1510:client id="{D0B8990B-7395-3EC7-79C0-EDDA780777F2}" v="64" dt="2020-12-03T07:36:53.112"/>
    <p1510:client id="{DE1B4B38-99AB-1E09-35E9-8DD643CF78AA}" v="229" dt="2020-12-03T10:22:22.945"/>
  </p1510:revLst>
</p1510:revInfo>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554"/>
    <p:restoredTop sz="57581"/>
  </p:normalViewPr>
  <p:slideViewPr>
    <p:cSldViewPr snapToGrid="0" snapToObjects="1">
      <p:cViewPr varScale="1">
        <p:scale>
          <a:sx n="122" d="100"/>
          <a:sy n="122" d="100"/>
        </p:scale>
        <p:origin x="1192" y="184"/>
      </p:cViewPr>
      <p:guideLst>
        <p:guide orient="horz" pos="1620"/>
        <p:guide pos="2880"/>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 Id="rId30"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af-ZA" dirty="0" err="1"/>
              <a:t>Hi</a:t>
            </a:r>
            <a:r>
              <a:rPr lang="af-ZA" dirty="0"/>
              <a:t> </a:t>
            </a:r>
            <a:r>
              <a:rPr lang="af-ZA" dirty="0" err="1"/>
              <a:t>everyone</a:t>
            </a:r>
            <a:r>
              <a:rPr lang="af-ZA" dirty="0"/>
              <a:t>. </a:t>
            </a:r>
            <a:r>
              <a:rPr lang="af-ZA" dirty="0" err="1"/>
              <a:t>I'm</a:t>
            </a:r>
            <a:r>
              <a:rPr lang="af-ZA" dirty="0"/>
              <a:t> </a:t>
            </a:r>
            <a:r>
              <a:rPr lang="af-ZA" dirty="0" err="1"/>
              <a:t>jinho</a:t>
            </a:r>
            <a:r>
              <a:rPr lang="af-ZA" dirty="0"/>
              <a:t> Lee.</a:t>
            </a:r>
          </a:p>
          <a:p>
            <a:pPr marL="0" indent="0">
              <a:buNone/>
            </a:pPr>
            <a:r>
              <a:rPr lang="ko-KR" altLang="af-ZA" dirty="0" err="1"/>
              <a:t>Let</a:t>
            </a:r>
            <a:r>
              <a:rPr lang="ko-KR" altLang="af-ZA" dirty="0"/>
              <a:t> </a:t>
            </a:r>
            <a:r>
              <a:rPr lang="ko-KR" altLang="af-ZA" dirty="0" err="1"/>
              <a:t>me</a:t>
            </a:r>
            <a:r>
              <a:rPr lang="ko-KR" altLang="af-ZA" dirty="0"/>
              <a:t> </a:t>
            </a:r>
            <a:r>
              <a:rPr lang="ko-KR" altLang="af-ZA" dirty="0" err="1"/>
              <a:t>start</a:t>
            </a:r>
            <a:r>
              <a:rPr lang="ko-KR" altLang="af-ZA" dirty="0"/>
              <a:t> </a:t>
            </a:r>
            <a:r>
              <a:rPr lang="ko-KR" altLang="af-ZA" dirty="0" err="1"/>
              <a:t>our</a:t>
            </a:r>
            <a:r>
              <a:rPr lang="ko-KR" altLang="af-ZA" dirty="0"/>
              <a:t> </a:t>
            </a:r>
            <a:r>
              <a:rPr lang="ko-KR" altLang="af-ZA" dirty="0" err="1"/>
              <a:t>presentation</a:t>
            </a:r>
            <a:r>
              <a:rPr lang="ko-KR" altLang="af-ZA" dirty="0"/>
              <a:t> of </a:t>
            </a:r>
            <a:r>
              <a:rPr lang="af-ZA" altLang="ko-KR" dirty="0" err="1"/>
              <a:t>Automated</a:t>
            </a:r>
            <a:r>
              <a:rPr lang="af-ZA" altLang="ko-KR" dirty="0"/>
              <a:t> data </a:t>
            </a:r>
            <a:r>
              <a:rPr lang="af-ZA" altLang="ko-KR" dirty="0" err="1"/>
              <a:t>extraction</a:t>
            </a:r>
            <a:r>
              <a:rPr lang="af-ZA" altLang="ko-KR" dirty="0"/>
              <a:t> </a:t>
            </a:r>
            <a:r>
              <a:rPr lang="af-ZA" altLang="ko-KR" dirty="0" err="1"/>
              <a:t>from</a:t>
            </a:r>
            <a:r>
              <a:rPr lang="af-ZA" altLang="ko-KR" dirty="0"/>
              <a:t> 3D bar </a:t>
            </a:r>
            <a:r>
              <a:rPr lang="af-ZA" altLang="ko-KR" dirty="0" err="1"/>
              <a:t>chart</a:t>
            </a:r>
            <a:r>
              <a:rPr lang="af-ZA" altLang="ko-KR" dirty="0"/>
              <a:t> </a:t>
            </a:r>
            <a:r>
              <a:rPr lang="af-ZA" altLang="ko-KR" dirty="0" err="1"/>
              <a:t>images</a:t>
            </a:r>
            <a:endParaRPr lang="af-ZA" altLang="ko-KR" dirty="0"/>
          </a:p>
          <a:p>
            <a:pPr marL="0" indent="0">
              <a:buNone/>
            </a:pPr>
            <a:endParaRPr lang="af-ZA" dirty="0"/>
          </a:p>
          <a:p>
            <a:pPr marL="0" indent="0">
              <a:buNone/>
            </a:pPr>
            <a:endParaRPr lang="af-ZA" dirty="0"/>
          </a:p>
          <a:p>
            <a:pPr marL="0" indent="0">
              <a:buNone/>
            </a:pPr>
            <a:r>
              <a:rPr lang="af-ZA" dirty="0" err="1"/>
              <a:t>Our</a:t>
            </a:r>
            <a:r>
              <a:rPr lang="af-ZA" dirty="0"/>
              <a:t> </a:t>
            </a:r>
            <a:r>
              <a:rPr lang="af-ZA" dirty="0" err="1"/>
              <a:t>project</a:t>
            </a:r>
            <a:r>
              <a:rPr lang="af-ZA" dirty="0"/>
              <a:t> </a:t>
            </a:r>
            <a:r>
              <a:rPr lang="af-ZA" dirty="0" err="1"/>
              <a:t>topic</a:t>
            </a:r>
            <a:r>
              <a:rPr lang="af-ZA" dirty="0"/>
              <a:t> is </a:t>
            </a:r>
            <a:r>
              <a:rPr lang="af-ZA" dirty="0" err="1"/>
              <a:t>Automated</a:t>
            </a:r>
            <a:r>
              <a:rPr lang="af-ZA" dirty="0"/>
              <a:t> data </a:t>
            </a:r>
            <a:r>
              <a:rPr lang="af-ZA" dirty="0" err="1"/>
              <a:t>extraction</a:t>
            </a:r>
            <a:r>
              <a:rPr lang="af-ZA" dirty="0"/>
              <a:t> </a:t>
            </a:r>
            <a:r>
              <a:rPr lang="af-ZA" dirty="0" err="1"/>
              <a:t>from</a:t>
            </a:r>
            <a:r>
              <a:rPr lang="af-ZA" dirty="0"/>
              <a:t> 3D bar </a:t>
            </a:r>
            <a:r>
              <a:rPr lang="af-ZA" dirty="0" err="1"/>
              <a:t>chart</a:t>
            </a:r>
            <a:r>
              <a:rPr lang="af-ZA" dirty="0"/>
              <a:t> </a:t>
            </a:r>
            <a:r>
              <a:rPr lang="af-ZA" dirty="0" err="1"/>
              <a:t>images</a:t>
            </a:r>
            <a:r>
              <a:rPr lang="af-ZA" dirty="0"/>
              <a:t>. </a:t>
            </a:r>
            <a:r>
              <a:rPr lang="af-ZA" dirty="0" err="1"/>
              <a:t>Let's</a:t>
            </a:r>
            <a:r>
              <a:rPr lang="af-ZA" dirty="0"/>
              <a:t> begin!</a:t>
            </a:r>
          </a:p>
          <a:p>
            <a:pPr marL="0" indent="0">
              <a:buNone/>
            </a:pPr>
            <a:endParaRPr lang="af-ZA" dirty="0"/>
          </a:p>
          <a:p>
            <a:pPr marL="0" indent="0">
              <a:buNone/>
            </a:pPr>
            <a:endParaRPr lang="af-ZA" dirty="0"/>
          </a:p>
          <a:p>
            <a:pPr marL="0" indent="0">
              <a:buNone/>
            </a:pPr>
            <a:endParaRPr lang="af-ZA"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ad3cb9f37a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ad3cb9f37a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The algorithm for reading labels composed of two parts.</a:t>
            </a:r>
          </a:p>
          <a:p>
            <a:pPr marL="0" lvl="0" indent="0" algn="l" rtl="0">
              <a:spcBef>
                <a:spcPts val="0"/>
              </a:spcBef>
              <a:spcAft>
                <a:spcPts val="0"/>
              </a:spcAft>
              <a:buNone/>
            </a:pPr>
            <a:r>
              <a:rPr lang="en-US"/>
              <a:t>The first one is about </a:t>
            </a:r>
            <a:r>
              <a:rPr lang="en-US" altLang="ko-Kore-KR"/>
              <a:t>estimating hidden text boxes,</a:t>
            </a:r>
            <a:r>
              <a:rPr lang="en-US"/>
              <a:t> since it is not guaranteed that CRAFT engine always detect them.</a:t>
            </a:r>
          </a:p>
          <a:p>
            <a:pPr marL="0" lvl="0" indent="0" algn="l" rtl="0">
              <a:spcBef>
                <a:spcPts val="0"/>
              </a:spcBef>
              <a:spcAft>
                <a:spcPts val="0"/>
              </a:spcAft>
              <a:buNone/>
            </a:pPr>
            <a:r>
              <a:rPr lang="en-US"/>
              <a:t>Here we set one assumption, which is there will be at least one sequential boxes detected, so that we know the pixel distance between ticks.</a:t>
            </a:r>
          </a:p>
          <a:p>
            <a:pPr marL="0" lvl="0" indent="0" algn="l" rtl="0">
              <a:spcBef>
                <a:spcPts val="0"/>
              </a:spcBef>
              <a:spcAft>
                <a:spcPts val="0"/>
              </a:spcAft>
              <a:buNone/>
            </a:pPr>
            <a:r>
              <a:rPr lang="en-US"/>
              <a:t>From this assumption, we simply look for positions by adding the delta from each box.</a:t>
            </a:r>
          </a:p>
        </p:txBody>
      </p:sp>
    </p:spTree>
    <p:extLst>
      <p:ext uri="{BB962C8B-B14F-4D97-AF65-F5344CB8AC3E}">
        <p14:creationId xmlns:p14="http://schemas.microsoft.com/office/powerpoint/2010/main" val="16930009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ad3cb9f37a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ad3cb9f37a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Secondly, we run OCR engine from open-source project called tesseract for the text boxes found before.</a:t>
            </a:r>
          </a:p>
          <a:p>
            <a:pPr marL="0" lvl="0" indent="0" algn="l" rtl="0">
              <a:spcBef>
                <a:spcPts val="0"/>
              </a:spcBef>
              <a:spcAft>
                <a:spcPts val="0"/>
              </a:spcAft>
              <a:buNone/>
            </a:pPr>
            <a:r>
              <a:rPr lang="en-US"/>
              <a:t>I tried 5 different images to increase accuracy. 1 is original, 2 is binarized by thresholding, 3 and 4 is 5 times upscaled image from 1, 2. 5 is </a:t>
            </a:r>
            <a:r>
              <a:rPr lang="en-US" err="1"/>
              <a:t>binrized</a:t>
            </a:r>
            <a:r>
              <a:rPr lang="en-US"/>
              <a:t> again</a:t>
            </a:r>
            <a:endParaRPr/>
          </a:p>
        </p:txBody>
      </p:sp>
    </p:spTree>
    <p:extLst>
      <p:ext uri="{BB962C8B-B14F-4D97-AF65-F5344CB8AC3E}">
        <p14:creationId xmlns:p14="http://schemas.microsoft.com/office/powerpoint/2010/main" val="18114115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a59abc6213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a59abc6213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ko-KR" dirty="0"/>
              <a:t>Colors are</a:t>
            </a:r>
            <a:r>
              <a:rPr lang="en-US" altLang="ko-KR" baseline="0" dirty="0"/>
              <a:t> very distinctive feature in 3d bar chart image. Chart images can be separated with HSV pixel value </a:t>
            </a:r>
            <a:r>
              <a:rPr lang="en-US" altLang="ko-KR" baseline="0" dirty="0" err="1"/>
              <a:t>easly</a:t>
            </a:r>
            <a:r>
              <a:rPr lang="en-US" altLang="ko-KR" baseline="0" dirty="0"/>
              <a:t>. Since this color extraction is robust, We find out how many numbers of color in the image. And number of colors indicate the number of series of the data.</a:t>
            </a:r>
            <a:endParaRPr dirty="0"/>
          </a:p>
        </p:txBody>
      </p:sp>
    </p:spTree>
    <p:extLst>
      <p:ext uri="{BB962C8B-B14F-4D97-AF65-F5344CB8AC3E}">
        <p14:creationId xmlns:p14="http://schemas.microsoft.com/office/powerpoint/2010/main" val="16874601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a59abc6213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a59abc6213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ko-KR"/>
              <a:t>Also</a:t>
            </a:r>
            <a:r>
              <a:rPr lang="en-US" altLang="ko-KR" baseline="0"/>
              <a:t> from the divided chart image we found out the intervals between the series. We first, sorted the divided single bar images in series order. Then by subtracting most bottom pixel location of front series and that of last series, we can evaluate the interval between series.</a:t>
            </a:r>
            <a:endParaRPr/>
          </a:p>
        </p:txBody>
      </p:sp>
    </p:spTree>
    <p:extLst>
      <p:ext uri="{BB962C8B-B14F-4D97-AF65-F5344CB8AC3E}">
        <p14:creationId xmlns:p14="http://schemas.microsoft.com/office/powerpoint/2010/main" val="10602738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ad3cb9f37a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ad3cb9f37a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ko"/>
              <a:t>What is head? </a:t>
            </a:r>
            <a:r>
              <a:rPr lang="en-US"/>
              <a:t>Let’s think about how humans read the 3D bar chart. Humans first find the top face of each bar and move it </a:t>
            </a:r>
            <a:r>
              <a:rPr lang="en-US" err="1"/>
              <a:t>parallely</a:t>
            </a:r>
            <a:r>
              <a:rPr lang="en-US"/>
              <a:t> along the x or y axes because the z-value of the top face denotes the data value. So we define the top face of each bar as a head. In this program, the algorithm is going to detect and match the heads to get information of each bar. </a:t>
            </a:r>
          </a:p>
        </p:txBody>
      </p:sp>
    </p:spTree>
    <p:extLst>
      <p:ext uri="{BB962C8B-B14F-4D97-AF65-F5344CB8AC3E}">
        <p14:creationId xmlns:p14="http://schemas.microsoft.com/office/powerpoint/2010/main" val="24322936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ad3cb9f37a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ad3cb9f37a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ko"/>
              <a:t>First is, head detection. In the previous step, we get the images of each separated color. Using this image, find the upper most head of each color. I’ll explain how. First, convert the separated color images as grayscale images. Then, with the assumption that the head is separated (from the bar it belongs) by black lines, find the upper most head of each color. If the upper most head is partly occluded, this algorithm compares the head size with other colors and automatically fix the occluded head image to normal head image. Then, save the detected head image as a template which will be used in next step. </a:t>
            </a:r>
            <a:endParaRPr/>
          </a:p>
        </p:txBody>
      </p:sp>
    </p:spTree>
    <p:extLst>
      <p:ext uri="{BB962C8B-B14F-4D97-AF65-F5344CB8AC3E}">
        <p14:creationId xmlns:p14="http://schemas.microsoft.com/office/powerpoint/2010/main" val="26273664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ad3cb9f37a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ad3cb9f37a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ko"/>
              <a:t>In this step, we use the head image as a template. Using template matching in OpenCV, we find which part of the chart image corresponds with the head image of each color. This algorithm automatically calculates the interval between the bars. Algorithm iterates until it finds the matching parts within the interval and only leaves the most similar part within the interval. This increases accuracy of matching and reduces the running time. This algorithm can even detect the occluded heads as above. Then, save the coordinates of the matched parts.</a:t>
            </a:r>
            <a:endParaRPr/>
          </a:p>
        </p:txBody>
      </p:sp>
    </p:spTree>
    <p:extLst>
      <p:ext uri="{BB962C8B-B14F-4D97-AF65-F5344CB8AC3E}">
        <p14:creationId xmlns:p14="http://schemas.microsoft.com/office/powerpoint/2010/main" val="37975782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ad3cb9f37a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ad3cb9f37a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ko-KR" altLang="en-US" err="1"/>
              <a:t>Combining</a:t>
            </a:r>
            <a:r>
              <a:rPr lang="ko-KR" altLang="en-US"/>
              <a:t> </a:t>
            </a:r>
            <a:r>
              <a:rPr lang="ko-KR" altLang="en-US" err="1"/>
              <a:t>the</a:t>
            </a:r>
            <a:r>
              <a:rPr lang="ko-KR" altLang="en-US"/>
              <a:t> </a:t>
            </a:r>
            <a:r>
              <a:rPr lang="ko-KR" altLang="en-US" err="1"/>
              <a:t>axes</a:t>
            </a:r>
            <a:r>
              <a:rPr lang="ko-KR" altLang="en-US"/>
              <a:t>, </a:t>
            </a:r>
            <a:r>
              <a:rPr lang="ko-KR" altLang="en-US" err="1"/>
              <a:t>labels</a:t>
            </a:r>
            <a:r>
              <a:rPr lang="ko-KR" altLang="en-US"/>
              <a:t>, and </a:t>
            </a:r>
            <a:r>
              <a:rPr lang="ko-KR" altLang="en-US" err="1"/>
              <a:t>head</a:t>
            </a:r>
            <a:r>
              <a:rPr lang="ko-KR" altLang="en-US"/>
              <a:t> </a:t>
            </a:r>
            <a:r>
              <a:rPr lang="ko-KR" altLang="en-US" err="1"/>
              <a:t>coordinates</a:t>
            </a:r>
            <a:r>
              <a:rPr lang="ko-KR" altLang="en-US"/>
              <a:t> </a:t>
            </a:r>
            <a:r>
              <a:rPr lang="ko-KR" altLang="en-US" err="1"/>
              <a:t>information</a:t>
            </a:r>
            <a:r>
              <a:rPr lang="ko-KR" altLang="en-US"/>
              <a:t>, </a:t>
            </a:r>
            <a:r>
              <a:rPr lang="ko-KR" altLang="en-US" err="1"/>
              <a:t>extract</a:t>
            </a:r>
            <a:r>
              <a:rPr lang="ko-KR" altLang="en-US"/>
              <a:t> </a:t>
            </a:r>
            <a:r>
              <a:rPr lang="ko-KR" altLang="en-US" err="1"/>
              <a:t>the</a:t>
            </a:r>
            <a:r>
              <a:rPr lang="ko-KR" altLang="en-US"/>
              <a:t> </a:t>
            </a:r>
            <a:r>
              <a:rPr lang="ko-KR" altLang="en-US" err="1"/>
              <a:t>data</a:t>
            </a:r>
            <a:r>
              <a:rPr lang="ko-KR" altLang="en-US"/>
              <a:t> </a:t>
            </a:r>
            <a:r>
              <a:rPr lang="ko-KR" altLang="en-US" err="1"/>
              <a:t>values</a:t>
            </a:r>
            <a:r>
              <a:rPr lang="ko-KR" altLang="en-US"/>
              <a:t>. </a:t>
            </a:r>
          </a:p>
          <a:p>
            <a:pPr marL="0" indent="0">
              <a:buNone/>
            </a:pPr>
            <a:r>
              <a:rPr lang="ko-KR" altLang="en-US"/>
              <a:t>First, </a:t>
            </a:r>
            <a:r>
              <a:rPr lang="ko-KR" altLang="en-US" err="1"/>
              <a:t>draw</a:t>
            </a:r>
            <a:r>
              <a:rPr lang="ko-KR" altLang="en-US"/>
              <a:t> </a:t>
            </a:r>
            <a:r>
              <a:rPr lang="ko-KR" altLang="en-US" err="1"/>
              <a:t>the</a:t>
            </a:r>
            <a:r>
              <a:rPr lang="ko-KR" altLang="en-US"/>
              <a:t> </a:t>
            </a:r>
            <a:r>
              <a:rPr lang="ko-KR" altLang="en-US" err="1"/>
              <a:t>bottom</a:t>
            </a:r>
            <a:r>
              <a:rPr lang="ko-KR" altLang="en-US"/>
              <a:t> </a:t>
            </a:r>
            <a:r>
              <a:rPr lang="ko-KR" altLang="en-US" err="1"/>
              <a:t>lines</a:t>
            </a:r>
            <a:r>
              <a:rPr lang="ko-KR" altLang="en-US"/>
              <a:t> </a:t>
            </a:r>
            <a:r>
              <a:rPr lang="ko-KR" altLang="en-US" err="1"/>
              <a:t>parallel</a:t>
            </a:r>
            <a:r>
              <a:rPr lang="ko-KR" altLang="en-US"/>
              <a:t> </a:t>
            </a:r>
            <a:r>
              <a:rPr lang="ko-KR" altLang="en-US" err="1"/>
              <a:t>to</a:t>
            </a:r>
            <a:r>
              <a:rPr lang="ko-KR" altLang="en-US"/>
              <a:t> </a:t>
            </a:r>
            <a:r>
              <a:rPr lang="ko-KR" altLang="en-US" err="1"/>
              <a:t>x</a:t>
            </a:r>
            <a:r>
              <a:rPr lang="ko-KR" altLang="en-US"/>
              <a:t> and </a:t>
            </a:r>
            <a:r>
              <a:rPr lang="ko-KR" altLang="en-US" err="1"/>
              <a:t>y</a:t>
            </a:r>
            <a:r>
              <a:rPr lang="ko-KR" altLang="en-US"/>
              <a:t> </a:t>
            </a:r>
            <a:r>
              <a:rPr lang="ko-KR" altLang="en-US" err="1"/>
              <a:t>axes</a:t>
            </a:r>
            <a:r>
              <a:rPr lang="ko-KR" altLang="en-US"/>
              <a:t>.</a:t>
            </a:r>
          </a:p>
          <a:p>
            <a:pPr marL="0" indent="0">
              <a:buNone/>
            </a:pPr>
            <a:r>
              <a:rPr lang="ko-KR" altLang="en-US" err="1"/>
              <a:t>Second</a:t>
            </a:r>
            <a:r>
              <a:rPr lang="ko-KR" altLang="en-US"/>
              <a:t>, </a:t>
            </a:r>
            <a:r>
              <a:rPr lang="ko-KR" altLang="en-US" err="1"/>
              <a:t>calculate</a:t>
            </a:r>
            <a:r>
              <a:rPr lang="ko-KR" altLang="en-US"/>
              <a:t> </a:t>
            </a:r>
            <a:r>
              <a:rPr lang="ko-KR" altLang="en-US" err="1"/>
              <a:t>the</a:t>
            </a:r>
            <a:r>
              <a:rPr lang="ko-KR" altLang="en-US"/>
              <a:t> </a:t>
            </a:r>
            <a:r>
              <a:rPr lang="ko-KR" altLang="en-US" err="1"/>
              <a:t>distance</a:t>
            </a:r>
            <a:r>
              <a:rPr lang="ko-KR" altLang="en-US"/>
              <a:t> </a:t>
            </a:r>
            <a:r>
              <a:rPr lang="ko-KR" altLang="en-US" err="1"/>
              <a:t>between</a:t>
            </a:r>
            <a:r>
              <a:rPr lang="ko-KR" altLang="en-US"/>
              <a:t> </a:t>
            </a:r>
            <a:r>
              <a:rPr lang="ko-KR" altLang="en-US" err="1"/>
              <a:t>a</a:t>
            </a:r>
            <a:r>
              <a:rPr lang="ko-KR" altLang="en-US"/>
              <a:t> </a:t>
            </a:r>
            <a:r>
              <a:rPr lang="ko-KR" altLang="en-US" err="1"/>
              <a:t>head</a:t>
            </a:r>
            <a:r>
              <a:rPr lang="ko-KR" altLang="en-US"/>
              <a:t> and </a:t>
            </a:r>
            <a:r>
              <a:rPr lang="ko-KR" altLang="en-US" err="1"/>
              <a:t>its</a:t>
            </a:r>
            <a:r>
              <a:rPr lang="ko-KR" altLang="en-US"/>
              <a:t> </a:t>
            </a:r>
            <a:r>
              <a:rPr lang="ko-KR" altLang="en-US" err="1"/>
              <a:t>corresponding</a:t>
            </a:r>
            <a:r>
              <a:rPr lang="ko-KR" altLang="en-US"/>
              <a:t> </a:t>
            </a:r>
            <a:r>
              <a:rPr lang="ko-KR" altLang="en-US" err="1"/>
              <a:t>bottom</a:t>
            </a:r>
            <a:r>
              <a:rPr lang="ko-KR" altLang="en-US"/>
              <a:t> </a:t>
            </a:r>
            <a:r>
              <a:rPr lang="ko-KR" altLang="en-US" err="1"/>
              <a:t>line</a:t>
            </a:r>
            <a:r>
              <a:rPr lang="ko-KR" altLang="en-US"/>
              <a:t>.</a:t>
            </a:r>
          </a:p>
          <a:p>
            <a:pPr marL="0" indent="0">
              <a:buNone/>
            </a:pPr>
            <a:r>
              <a:rPr lang="ko-KR" altLang="en-US"/>
              <a:t>Third, </a:t>
            </a:r>
            <a:r>
              <a:rPr lang="ko-KR" altLang="en-US" err="1"/>
              <a:t>combining</a:t>
            </a:r>
            <a:r>
              <a:rPr lang="ko-KR" altLang="en-US"/>
              <a:t> </a:t>
            </a:r>
            <a:r>
              <a:rPr lang="ko-KR" altLang="en-US" err="1"/>
              <a:t>the</a:t>
            </a:r>
            <a:r>
              <a:rPr lang="ko-KR" altLang="en-US"/>
              <a:t> </a:t>
            </a:r>
            <a:r>
              <a:rPr lang="ko-KR" altLang="en-US" err="1"/>
              <a:t>distance</a:t>
            </a:r>
            <a:r>
              <a:rPr lang="ko-KR" altLang="en-US"/>
              <a:t> and </a:t>
            </a:r>
            <a:r>
              <a:rPr lang="ko-KR" altLang="en-US" err="1"/>
              <a:t>labels</a:t>
            </a:r>
            <a:r>
              <a:rPr lang="ko-KR" altLang="en-US"/>
              <a:t> </a:t>
            </a:r>
            <a:r>
              <a:rPr lang="ko-KR" altLang="en-US" err="1"/>
              <a:t>information</a:t>
            </a:r>
            <a:r>
              <a:rPr lang="ko-KR" altLang="en-US"/>
              <a:t>, </a:t>
            </a:r>
            <a:r>
              <a:rPr lang="ko-KR" altLang="en-US" err="1"/>
              <a:t>we</a:t>
            </a:r>
            <a:r>
              <a:rPr lang="ko-KR" altLang="en-US"/>
              <a:t> </a:t>
            </a:r>
            <a:r>
              <a:rPr lang="ko-KR" altLang="en-US" err="1"/>
              <a:t>can</a:t>
            </a:r>
            <a:r>
              <a:rPr lang="ko-KR" altLang="en-US"/>
              <a:t> </a:t>
            </a:r>
            <a:r>
              <a:rPr lang="ko-KR" altLang="en-US" err="1"/>
              <a:t>extract</a:t>
            </a:r>
            <a:r>
              <a:rPr lang="ko-KR" altLang="en-US"/>
              <a:t> </a:t>
            </a:r>
            <a:r>
              <a:rPr lang="ko-KR" altLang="en-US" err="1"/>
              <a:t>the</a:t>
            </a:r>
            <a:r>
              <a:rPr lang="ko-KR" altLang="en-US"/>
              <a:t> </a:t>
            </a:r>
            <a:r>
              <a:rPr lang="ko-KR" altLang="en-US" err="1"/>
              <a:t>data</a:t>
            </a:r>
            <a:r>
              <a:rPr lang="ko-KR" altLang="en-US"/>
              <a:t> </a:t>
            </a:r>
            <a:r>
              <a:rPr lang="ko-KR" altLang="en-US" err="1"/>
              <a:t>value</a:t>
            </a:r>
            <a:r>
              <a:rPr lang="ko-KR" altLang="en-US"/>
              <a:t> of </a:t>
            </a:r>
            <a:r>
              <a:rPr lang="ko-KR" altLang="en-US" err="1"/>
              <a:t>each</a:t>
            </a:r>
            <a:r>
              <a:rPr lang="ko-KR" altLang="en-US"/>
              <a:t> </a:t>
            </a:r>
            <a:r>
              <a:rPr lang="ko-KR" altLang="en-US" err="1"/>
              <a:t>head</a:t>
            </a:r>
            <a:r>
              <a:rPr lang="ko-KR" altLang="en-US"/>
              <a:t>.</a:t>
            </a:r>
          </a:p>
          <a:p>
            <a:pPr marL="0" indent="0">
              <a:buNone/>
            </a:pPr>
            <a:r>
              <a:rPr lang="ko-KR" altLang="en-US" err="1"/>
              <a:t>Finally</a:t>
            </a:r>
            <a:r>
              <a:rPr lang="ko-KR" altLang="en-US"/>
              <a:t>, </a:t>
            </a:r>
            <a:r>
              <a:rPr lang="ko-KR" altLang="en-US" err="1"/>
              <a:t>compare</a:t>
            </a:r>
            <a:r>
              <a:rPr lang="ko-KR" altLang="en-US"/>
              <a:t> </a:t>
            </a:r>
            <a:r>
              <a:rPr lang="ko-KR" altLang="en-US" err="1"/>
              <a:t>it</a:t>
            </a:r>
            <a:r>
              <a:rPr lang="ko-KR" altLang="en-US"/>
              <a:t> </a:t>
            </a:r>
            <a:r>
              <a:rPr lang="ko-KR" altLang="en-US" err="1"/>
              <a:t>with</a:t>
            </a:r>
            <a:r>
              <a:rPr lang="ko-KR" altLang="en-US"/>
              <a:t> </a:t>
            </a:r>
            <a:r>
              <a:rPr lang="ko-KR" altLang="en-US" err="1"/>
              <a:t>the</a:t>
            </a:r>
            <a:r>
              <a:rPr lang="ko-KR" altLang="en-US"/>
              <a:t> </a:t>
            </a:r>
            <a:r>
              <a:rPr lang="ko-KR" altLang="en-US" err="1"/>
              <a:t>the</a:t>
            </a:r>
            <a:r>
              <a:rPr lang="ko-KR" altLang="en-US"/>
              <a:t> </a:t>
            </a:r>
            <a:r>
              <a:rPr lang="ko-KR" altLang="en-US" err="1"/>
              <a:t>true</a:t>
            </a:r>
            <a:r>
              <a:rPr lang="ko-KR" altLang="en-US"/>
              <a:t> </a:t>
            </a:r>
            <a:r>
              <a:rPr lang="ko-KR" altLang="en-US" err="1"/>
              <a:t>value</a:t>
            </a:r>
            <a:r>
              <a:rPr lang="ko-KR" altLang="en-US"/>
              <a:t>. </a:t>
            </a:r>
            <a:r>
              <a:rPr lang="ko-KR" altLang="en-US" err="1"/>
              <a:t>In</a:t>
            </a:r>
            <a:r>
              <a:rPr lang="ko-KR" altLang="en-US"/>
              <a:t> </a:t>
            </a:r>
            <a:r>
              <a:rPr lang="ko-KR" altLang="en-US" err="1"/>
              <a:t>this</a:t>
            </a:r>
            <a:r>
              <a:rPr lang="ko-KR" altLang="en-US"/>
              <a:t> </a:t>
            </a:r>
            <a:r>
              <a:rPr lang="ko-KR" altLang="en-US" err="1"/>
              <a:t>way</a:t>
            </a:r>
            <a:r>
              <a:rPr lang="ko-KR" altLang="en-US"/>
              <a:t>, </a:t>
            </a:r>
            <a:r>
              <a:rPr lang="ko-KR" altLang="en-US" err="1"/>
              <a:t>we</a:t>
            </a:r>
            <a:r>
              <a:rPr lang="ko-KR" altLang="en-US"/>
              <a:t> </a:t>
            </a:r>
            <a:r>
              <a:rPr lang="ko-KR" altLang="en-US" err="1"/>
              <a:t>can</a:t>
            </a:r>
            <a:r>
              <a:rPr lang="ko-KR" altLang="en-US"/>
              <a:t> </a:t>
            </a:r>
            <a:r>
              <a:rPr lang="ko-KR" altLang="en-US" err="1"/>
              <a:t>evaluate</a:t>
            </a:r>
            <a:r>
              <a:rPr lang="ko-KR" altLang="en-US"/>
              <a:t> </a:t>
            </a:r>
            <a:r>
              <a:rPr lang="ko-KR" altLang="en-US" err="1"/>
              <a:t>the</a:t>
            </a:r>
            <a:r>
              <a:rPr lang="ko-KR" altLang="en-US"/>
              <a:t> </a:t>
            </a:r>
            <a:r>
              <a:rPr lang="ko-KR" altLang="en-US" err="1"/>
              <a:t>accuracy</a:t>
            </a:r>
            <a:r>
              <a:rPr lang="ko-KR" altLang="en-US"/>
              <a:t> of </a:t>
            </a:r>
            <a:r>
              <a:rPr lang="ko-KR" altLang="en-US" err="1"/>
              <a:t>the</a:t>
            </a:r>
            <a:r>
              <a:rPr lang="ko-KR" altLang="en-US"/>
              <a:t> </a:t>
            </a:r>
            <a:r>
              <a:rPr lang="ko-KR" altLang="en-US" err="1"/>
              <a:t>data</a:t>
            </a:r>
            <a:r>
              <a:rPr lang="ko-KR" altLang="en-US"/>
              <a:t> </a:t>
            </a:r>
            <a:r>
              <a:rPr lang="ko-KR" altLang="en-US" err="1"/>
              <a:t>we</a:t>
            </a:r>
            <a:r>
              <a:rPr lang="ko-KR" altLang="en-US"/>
              <a:t> </a:t>
            </a:r>
            <a:r>
              <a:rPr lang="ko-KR" altLang="en-US" err="1"/>
              <a:t>extracted</a:t>
            </a:r>
            <a:r>
              <a:rPr lang="ko-KR" altLang="en-US"/>
              <a:t>.</a:t>
            </a:r>
          </a:p>
        </p:txBody>
      </p:sp>
    </p:spTree>
    <p:extLst>
      <p:ext uri="{BB962C8B-B14F-4D97-AF65-F5344CB8AC3E}">
        <p14:creationId xmlns:p14="http://schemas.microsoft.com/office/powerpoint/2010/main" val="20029765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ad3cb9f37a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ad3cb9f37a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ltLang="ko-KR"/>
              <a:t>As a result, we could acquire values for each bar as the figure. Now, we are going to show you a live demo of what we’ve done.</a:t>
            </a:r>
            <a:endParaRPr lang="ko-KR" altLang="en-US"/>
          </a:p>
        </p:txBody>
      </p:sp>
    </p:spTree>
    <p:extLst>
      <p:ext uri="{BB962C8B-B14F-4D97-AF65-F5344CB8AC3E}">
        <p14:creationId xmlns:p14="http://schemas.microsoft.com/office/powerpoint/2010/main" val="1509784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ad3cb9f37a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ad3cb9f37a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ko-KR" altLang="en-US" err="1"/>
              <a:t>Combining</a:t>
            </a:r>
            <a:r>
              <a:rPr lang="ko-KR" altLang="en-US"/>
              <a:t> </a:t>
            </a:r>
            <a:r>
              <a:rPr lang="ko-KR" altLang="en-US" err="1"/>
              <a:t>the</a:t>
            </a:r>
            <a:r>
              <a:rPr lang="ko-KR" altLang="en-US"/>
              <a:t> </a:t>
            </a:r>
            <a:r>
              <a:rPr lang="ko-KR" altLang="en-US" err="1"/>
              <a:t>axes</a:t>
            </a:r>
            <a:r>
              <a:rPr lang="ko-KR" altLang="en-US"/>
              <a:t>, </a:t>
            </a:r>
            <a:r>
              <a:rPr lang="ko-KR" altLang="en-US" err="1"/>
              <a:t>labels</a:t>
            </a:r>
            <a:r>
              <a:rPr lang="ko-KR" altLang="en-US"/>
              <a:t>, and </a:t>
            </a:r>
            <a:r>
              <a:rPr lang="ko-KR" altLang="en-US" err="1"/>
              <a:t>head</a:t>
            </a:r>
            <a:r>
              <a:rPr lang="ko-KR" altLang="en-US"/>
              <a:t> </a:t>
            </a:r>
            <a:r>
              <a:rPr lang="ko-KR" altLang="en-US" err="1"/>
              <a:t>coordinates</a:t>
            </a:r>
            <a:r>
              <a:rPr lang="ko-KR" altLang="en-US"/>
              <a:t> </a:t>
            </a:r>
            <a:r>
              <a:rPr lang="ko-KR" altLang="en-US" err="1"/>
              <a:t>information</a:t>
            </a:r>
            <a:r>
              <a:rPr lang="ko-KR" altLang="en-US"/>
              <a:t>, </a:t>
            </a:r>
            <a:r>
              <a:rPr lang="ko-KR" altLang="en-US" err="1"/>
              <a:t>extract</a:t>
            </a:r>
            <a:r>
              <a:rPr lang="ko-KR" altLang="en-US"/>
              <a:t> </a:t>
            </a:r>
            <a:r>
              <a:rPr lang="ko-KR" altLang="en-US" err="1"/>
              <a:t>the</a:t>
            </a:r>
            <a:r>
              <a:rPr lang="ko-KR" altLang="en-US"/>
              <a:t> </a:t>
            </a:r>
            <a:r>
              <a:rPr lang="ko-KR" altLang="en-US" err="1"/>
              <a:t>data</a:t>
            </a:r>
            <a:r>
              <a:rPr lang="ko-KR" altLang="en-US"/>
              <a:t> </a:t>
            </a:r>
            <a:r>
              <a:rPr lang="ko-KR" altLang="en-US" err="1"/>
              <a:t>values</a:t>
            </a:r>
            <a:r>
              <a:rPr lang="ko-KR" altLang="en-US"/>
              <a:t>. </a:t>
            </a:r>
          </a:p>
          <a:p>
            <a:pPr marL="0" indent="0">
              <a:buNone/>
            </a:pPr>
            <a:r>
              <a:rPr lang="ko-KR" altLang="en-US"/>
              <a:t>First, </a:t>
            </a:r>
            <a:r>
              <a:rPr lang="ko-KR" altLang="en-US" err="1"/>
              <a:t>draw</a:t>
            </a:r>
            <a:r>
              <a:rPr lang="ko-KR" altLang="en-US"/>
              <a:t> </a:t>
            </a:r>
            <a:r>
              <a:rPr lang="ko-KR" altLang="en-US" err="1"/>
              <a:t>the</a:t>
            </a:r>
            <a:r>
              <a:rPr lang="ko-KR" altLang="en-US"/>
              <a:t> </a:t>
            </a:r>
            <a:r>
              <a:rPr lang="ko-KR" altLang="en-US" err="1"/>
              <a:t>bottom</a:t>
            </a:r>
            <a:r>
              <a:rPr lang="ko-KR" altLang="en-US"/>
              <a:t> </a:t>
            </a:r>
            <a:r>
              <a:rPr lang="ko-KR" altLang="en-US" err="1"/>
              <a:t>lines</a:t>
            </a:r>
            <a:r>
              <a:rPr lang="ko-KR" altLang="en-US"/>
              <a:t> </a:t>
            </a:r>
            <a:r>
              <a:rPr lang="ko-KR" altLang="en-US" err="1"/>
              <a:t>parallel</a:t>
            </a:r>
            <a:r>
              <a:rPr lang="ko-KR" altLang="en-US"/>
              <a:t> </a:t>
            </a:r>
            <a:r>
              <a:rPr lang="ko-KR" altLang="en-US" err="1"/>
              <a:t>to</a:t>
            </a:r>
            <a:r>
              <a:rPr lang="ko-KR" altLang="en-US"/>
              <a:t> </a:t>
            </a:r>
            <a:r>
              <a:rPr lang="ko-KR" altLang="en-US" err="1"/>
              <a:t>x</a:t>
            </a:r>
            <a:r>
              <a:rPr lang="ko-KR" altLang="en-US"/>
              <a:t> and </a:t>
            </a:r>
            <a:r>
              <a:rPr lang="ko-KR" altLang="en-US" err="1"/>
              <a:t>y</a:t>
            </a:r>
            <a:r>
              <a:rPr lang="ko-KR" altLang="en-US"/>
              <a:t> </a:t>
            </a:r>
            <a:r>
              <a:rPr lang="ko-KR" altLang="en-US" err="1"/>
              <a:t>axes</a:t>
            </a:r>
            <a:r>
              <a:rPr lang="ko-KR" altLang="en-US"/>
              <a:t>.</a:t>
            </a:r>
          </a:p>
          <a:p>
            <a:pPr marL="0" indent="0">
              <a:buNone/>
            </a:pPr>
            <a:r>
              <a:rPr lang="ko-KR" altLang="en-US" err="1"/>
              <a:t>Second</a:t>
            </a:r>
            <a:r>
              <a:rPr lang="ko-KR" altLang="en-US"/>
              <a:t>, </a:t>
            </a:r>
            <a:r>
              <a:rPr lang="ko-KR" altLang="en-US" err="1"/>
              <a:t>calculate</a:t>
            </a:r>
            <a:r>
              <a:rPr lang="ko-KR" altLang="en-US"/>
              <a:t> </a:t>
            </a:r>
            <a:r>
              <a:rPr lang="ko-KR" altLang="en-US" err="1"/>
              <a:t>the</a:t>
            </a:r>
            <a:r>
              <a:rPr lang="ko-KR" altLang="en-US"/>
              <a:t> </a:t>
            </a:r>
            <a:r>
              <a:rPr lang="ko-KR" altLang="en-US" err="1"/>
              <a:t>distance</a:t>
            </a:r>
            <a:r>
              <a:rPr lang="ko-KR" altLang="en-US"/>
              <a:t> </a:t>
            </a:r>
            <a:r>
              <a:rPr lang="ko-KR" altLang="en-US" err="1"/>
              <a:t>between</a:t>
            </a:r>
            <a:r>
              <a:rPr lang="ko-KR" altLang="en-US"/>
              <a:t> </a:t>
            </a:r>
            <a:r>
              <a:rPr lang="ko-KR" altLang="en-US" err="1"/>
              <a:t>a</a:t>
            </a:r>
            <a:r>
              <a:rPr lang="ko-KR" altLang="en-US"/>
              <a:t> </a:t>
            </a:r>
            <a:r>
              <a:rPr lang="ko-KR" altLang="en-US" err="1"/>
              <a:t>head</a:t>
            </a:r>
            <a:r>
              <a:rPr lang="ko-KR" altLang="en-US"/>
              <a:t> and </a:t>
            </a:r>
            <a:r>
              <a:rPr lang="ko-KR" altLang="en-US" err="1"/>
              <a:t>its</a:t>
            </a:r>
            <a:r>
              <a:rPr lang="ko-KR" altLang="en-US"/>
              <a:t> </a:t>
            </a:r>
            <a:r>
              <a:rPr lang="ko-KR" altLang="en-US" err="1"/>
              <a:t>corresponding</a:t>
            </a:r>
            <a:r>
              <a:rPr lang="ko-KR" altLang="en-US"/>
              <a:t> </a:t>
            </a:r>
            <a:r>
              <a:rPr lang="ko-KR" altLang="en-US" err="1"/>
              <a:t>bottom</a:t>
            </a:r>
            <a:r>
              <a:rPr lang="ko-KR" altLang="en-US"/>
              <a:t> </a:t>
            </a:r>
            <a:r>
              <a:rPr lang="ko-KR" altLang="en-US" err="1"/>
              <a:t>line</a:t>
            </a:r>
            <a:r>
              <a:rPr lang="ko-KR" altLang="en-US"/>
              <a:t>.</a:t>
            </a:r>
          </a:p>
          <a:p>
            <a:pPr marL="0" indent="0">
              <a:buNone/>
            </a:pPr>
            <a:r>
              <a:rPr lang="ko-KR" altLang="en-US"/>
              <a:t>Third, </a:t>
            </a:r>
            <a:r>
              <a:rPr lang="ko-KR" altLang="en-US" err="1"/>
              <a:t>combining</a:t>
            </a:r>
            <a:r>
              <a:rPr lang="ko-KR" altLang="en-US"/>
              <a:t> </a:t>
            </a:r>
            <a:r>
              <a:rPr lang="ko-KR" altLang="en-US" err="1"/>
              <a:t>the</a:t>
            </a:r>
            <a:r>
              <a:rPr lang="ko-KR" altLang="en-US"/>
              <a:t> </a:t>
            </a:r>
            <a:r>
              <a:rPr lang="ko-KR" altLang="en-US" err="1"/>
              <a:t>distance</a:t>
            </a:r>
            <a:r>
              <a:rPr lang="ko-KR" altLang="en-US"/>
              <a:t> and </a:t>
            </a:r>
            <a:r>
              <a:rPr lang="ko-KR" altLang="en-US" err="1"/>
              <a:t>labels</a:t>
            </a:r>
            <a:r>
              <a:rPr lang="ko-KR" altLang="en-US"/>
              <a:t> </a:t>
            </a:r>
            <a:r>
              <a:rPr lang="ko-KR" altLang="en-US" err="1"/>
              <a:t>information</a:t>
            </a:r>
            <a:r>
              <a:rPr lang="ko-KR" altLang="en-US"/>
              <a:t>, </a:t>
            </a:r>
            <a:r>
              <a:rPr lang="ko-KR" altLang="en-US" err="1"/>
              <a:t>we</a:t>
            </a:r>
            <a:r>
              <a:rPr lang="ko-KR" altLang="en-US"/>
              <a:t> </a:t>
            </a:r>
            <a:r>
              <a:rPr lang="ko-KR" altLang="en-US" err="1"/>
              <a:t>can</a:t>
            </a:r>
            <a:r>
              <a:rPr lang="ko-KR" altLang="en-US"/>
              <a:t> </a:t>
            </a:r>
            <a:r>
              <a:rPr lang="ko-KR" altLang="en-US" err="1"/>
              <a:t>extract</a:t>
            </a:r>
            <a:r>
              <a:rPr lang="ko-KR" altLang="en-US"/>
              <a:t> </a:t>
            </a:r>
            <a:r>
              <a:rPr lang="ko-KR" altLang="en-US" err="1"/>
              <a:t>the</a:t>
            </a:r>
            <a:r>
              <a:rPr lang="ko-KR" altLang="en-US"/>
              <a:t> </a:t>
            </a:r>
            <a:r>
              <a:rPr lang="ko-KR" altLang="en-US" err="1"/>
              <a:t>data</a:t>
            </a:r>
            <a:r>
              <a:rPr lang="ko-KR" altLang="en-US"/>
              <a:t> </a:t>
            </a:r>
            <a:r>
              <a:rPr lang="ko-KR" altLang="en-US" err="1"/>
              <a:t>value</a:t>
            </a:r>
            <a:r>
              <a:rPr lang="ko-KR" altLang="en-US"/>
              <a:t> of </a:t>
            </a:r>
            <a:r>
              <a:rPr lang="ko-KR" altLang="en-US" err="1"/>
              <a:t>each</a:t>
            </a:r>
            <a:r>
              <a:rPr lang="ko-KR" altLang="en-US"/>
              <a:t> </a:t>
            </a:r>
            <a:r>
              <a:rPr lang="ko-KR" altLang="en-US" err="1"/>
              <a:t>head</a:t>
            </a:r>
            <a:r>
              <a:rPr lang="ko-KR" altLang="en-US"/>
              <a:t>.</a:t>
            </a:r>
          </a:p>
          <a:p>
            <a:pPr marL="0" indent="0">
              <a:buNone/>
            </a:pPr>
            <a:r>
              <a:rPr lang="ko-KR" altLang="en-US" err="1"/>
              <a:t>Finally</a:t>
            </a:r>
            <a:r>
              <a:rPr lang="ko-KR" altLang="en-US"/>
              <a:t>, </a:t>
            </a:r>
            <a:r>
              <a:rPr lang="ko-KR" altLang="en-US" err="1"/>
              <a:t>compare</a:t>
            </a:r>
            <a:r>
              <a:rPr lang="ko-KR" altLang="en-US"/>
              <a:t> </a:t>
            </a:r>
            <a:r>
              <a:rPr lang="ko-KR" altLang="en-US" err="1"/>
              <a:t>it</a:t>
            </a:r>
            <a:r>
              <a:rPr lang="ko-KR" altLang="en-US"/>
              <a:t> </a:t>
            </a:r>
            <a:r>
              <a:rPr lang="ko-KR" altLang="en-US" err="1"/>
              <a:t>with</a:t>
            </a:r>
            <a:r>
              <a:rPr lang="ko-KR" altLang="en-US"/>
              <a:t> </a:t>
            </a:r>
            <a:r>
              <a:rPr lang="ko-KR" altLang="en-US" err="1"/>
              <a:t>the</a:t>
            </a:r>
            <a:r>
              <a:rPr lang="ko-KR" altLang="en-US"/>
              <a:t> </a:t>
            </a:r>
            <a:r>
              <a:rPr lang="ko-KR" altLang="en-US" err="1"/>
              <a:t>the</a:t>
            </a:r>
            <a:r>
              <a:rPr lang="ko-KR" altLang="en-US"/>
              <a:t> </a:t>
            </a:r>
            <a:r>
              <a:rPr lang="ko-KR" altLang="en-US" err="1"/>
              <a:t>true</a:t>
            </a:r>
            <a:r>
              <a:rPr lang="ko-KR" altLang="en-US"/>
              <a:t> </a:t>
            </a:r>
            <a:r>
              <a:rPr lang="ko-KR" altLang="en-US" err="1"/>
              <a:t>value</a:t>
            </a:r>
            <a:r>
              <a:rPr lang="ko-KR" altLang="en-US"/>
              <a:t>. </a:t>
            </a:r>
            <a:r>
              <a:rPr lang="ko-KR" altLang="en-US" err="1"/>
              <a:t>In</a:t>
            </a:r>
            <a:r>
              <a:rPr lang="ko-KR" altLang="en-US"/>
              <a:t> </a:t>
            </a:r>
            <a:r>
              <a:rPr lang="ko-KR" altLang="en-US" err="1"/>
              <a:t>this</a:t>
            </a:r>
            <a:r>
              <a:rPr lang="ko-KR" altLang="en-US"/>
              <a:t> </a:t>
            </a:r>
            <a:r>
              <a:rPr lang="ko-KR" altLang="en-US" err="1"/>
              <a:t>way</a:t>
            </a:r>
            <a:r>
              <a:rPr lang="ko-KR" altLang="en-US"/>
              <a:t>, </a:t>
            </a:r>
            <a:r>
              <a:rPr lang="ko-KR" altLang="en-US" err="1"/>
              <a:t>we</a:t>
            </a:r>
            <a:r>
              <a:rPr lang="ko-KR" altLang="en-US"/>
              <a:t> </a:t>
            </a:r>
            <a:r>
              <a:rPr lang="ko-KR" altLang="en-US" err="1"/>
              <a:t>can</a:t>
            </a:r>
            <a:r>
              <a:rPr lang="ko-KR" altLang="en-US"/>
              <a:t> </a:t>
            </a:r>
            <a:r>
              <a:rPr lang="ko-KR" altLang="en-US" err="1"/>
              <a:t>evaluate</a:t>
            </a:r>
            <a:r>
              <a:rPr lang="ko-KR" altLang="en-US"/>
              <a:t> </a:t>
            </a:r>
            <a:r>
              <a:rPr lang="ko-KR" altLang="en-US" err="1"/>
              <a:t>the</a:t>
            </a:r>
            <a:r>
              <a:rPr lang="ko-KR" altLang="en-US"/>
              <a:t> </a:t>
            </a:r>
            <a:r>
              <a:rPr lang="ko-KR" altLang="en-US" err="1"/>
              <a:t>accuracy</a:t>
            </a:r>
            <a:r>
              <a:rPr lang="ko-KR" altLang="en-US"/>
              <a:t> of </a:t>
            </a:r>
            <a:r>
              <a:rPr lang="ko-KR" altLang="en-US" err="1"/>
              <a:t>the</a:t>
            </a:r>
            <a:r>
              <a:rPr lang="ko-KR" altLang="en-US"/>
              <a:t> </a:t>
            </a:r>
            <a:r>
              <a:rPr lang="ko-KR" altLang="en-US" err="1"/>
              <a:t>data</a:t>
            </a:r>
            <a:r>
              <a:rPr lang="ko-KR" altLang="en-US"/>
              <a:t> </a:t>
            </a:r>
            <a:r>
              <a:rPr lang="ko-KR" altLang="en-US" err="1"/>
              <a:t>we</a:t>
            </a:r>
            <a:r>
              <a:rPr lang="ko-KR" altLang="en-US"/>
              <a:t> </a:t>
            </a:r>
            <a:r>
              <a:rPr lang="ko-KR" altLang="en-US" err="1"/>
              <a:t>extracted</a:t>
            </a:r>
            <a:r>
              <a:rPr lang="ko-KR" altLang="en-US"/>
              <a:t>.</a:t>
            </a:r>
          </a:p>
        </p:txBody>
      </p:sp>
    </p:spTree>
    <p:extLst>
      <p:ext uri="{BB962C8B-B14F-4D97-AF65-F5344CB8AC3E}">
        <p14:creationId xmlns:p14="http://schemas.microsoft.com/office/powerpoint/2010/main" val="23396220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ad3cb9f37a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ad3cb9f37a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None/>
            </a:pPr>
            <a:r>
              <a:rPr lang="en-US" dirty="0"/>
              <a:t>Chart is a good visualization tool, but sometimes we need the underlying data.</a:t>
            </a:r>
            <a:endParaRPr lang="ko-KR" altLang="en-US" dirty="0"/>
          </a:p>
          <a:p>
            <a:pPr>
              <a:buNone/>
            </a:pPr>
            <a:r>
              <a:rPr lang="en-US" dirty="0"/>
              <a:t>There were some studies which tried to extract data from the chart,</a:t>
            </a:r>
            <a:endParaRPr lang="ko-KR" altLang="en-US" dirty="0"/>
          </a:p>
          <a:p>
            <a:pPr>
              <a:buNone/>
            </a:pPr>
            <a:r>
              <a:rPr lang="en-US" dirty="0"/>
              <a:t>but most of them relied on human interaction and the dataset was limited to only 2D charts.</a:t>
            </a:r>
            <a:endParaRPr lang="ko-KR" altLang="en-US" dirty="0"/>
          </a:p>
          <a:p>
            <a:pPr>
              <a:buNone/>
            </a:pPr>
            <a:r>
              <a:rPr lang="en-US" dirty="0"/>
              <a:t>In this project, we will focus on extracting data from 3D charts automatically.</a:t>
            </a:r>
          </a:p>
        </p:txBody>
      </p:sp>
    </p:spTree>
    <p:extLst>
      <p:ext uri="{BB962C8B-B14F-4D97-AF65-F5344CB8AC3E}">
        <p14:creationId xmlns:p14="http://schemas.microsoft.com/office/powerpoint/2010/main" val="6407503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ad3cb9f37a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ad3cb9f37a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ltLang="ko-KR"/>
              <a:t>As a result, we could acquire values for each bar as the figure. Now, we are going to show you a live demo of what we’ve done.</a:t>
            </a:r>
            <a:endParaRPr lang="ko-KR" altLang="en-US"/>
          </a:p>
        </p:txBody>
      </p:sp>
    </p:spTree>
    <p:extLst>
      <p:ext uri="{BB962C8B-B14F-4D97-AF65-F5344CB8AC3E}">
        <p14:creationId xmlns:p14="http://schemas.microsoft.com/office/powerpoint/2010/main" val="15518987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ad3cb9f37a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ad3cb9f37a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ltLang="ko-KR"/>
              <a:t>As a result, we could acquire values for each bar as the figure. Now, we are going to show you a live demo of what we’ve done.</a:t>
            </a:r>
            <a:endParaRPr lang="ko-KR" altLang="en-US"/>
          </a:p>
        </p:txBody>
      </p:sp>
    </p:spTree>
    <p:extLst>
      <p:ext uri="{BB962C8B-B14F-4D97-AF65-F5344CB8AC3E}">
        <p14:creationId xmlns:p14="http://schemas.microsoft.com/office/powerpoint/2010/main" val="127598358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ad3cb9f37a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ad3cb9f37a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ltLang="ko-KR"/>
              <a:t>As a result, we could acquire values for each bar as the figure. Now, we are going to show you a live demo of what we’ve done.</a:t>
            </a:r>
            <a:endParaRPr lang="ko-KR" altLang="en-US"/>
          </a:p>
        </p:txBody>
      </p:sp>
    </p:spTree>
    <p:extLst>
      <p:ext uri="{BB962C8B-B14F-4D97-AF65-F5344CB8AC3E}">
        <p14:creationId xmlns:p14="http://schemas.microsoft.com/office/powerpoint/2010/main" val="214499633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381000" y="685800"/>
            <a:ext cx="6096000" cy="3429000"/>
          </a:xfrm>
        </p:spPr>
      </p:sp>
      <p:sp>
        <p:nvSpPr>
          <p:cNvPr id="3" name="슬라이드 노트 개체 틀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altLang="ko-KR" dirty="0"/>
              <a:t>Although we've set several assumptions, we succeeded to create a perfect result for some charts. We expect a few more improvements such as robustness of text recognition and occluded bars. We also leave some possibilities for expanding the datasets beyond </a:t>
            </a:r>
            <a:r>
              <a:rPr lang="en-US" altLang="ko-KR" dirty="0" err="1"/>
              <a:t>Matlab</a:t>
            </a:r>
            <a:r>
              <a:rPr lang="en-US" altLang="ko-KR" dirty="0"/>
              <a:t> charts.</a:t>
            </a:r>
          </a:p>
          <a:p>
            <a:endParaRPr lang="ko-KR" altLang="en-US" dirty="0"/>
          </a:p>
        </p:txBody>
      </p:sp>
    </p:spTree>
    <p:extLst>
      <p:ext uri="{BB962C8B-B14F-4D97-AF65-F5344CB8AC3E}">
        <p14:creationId xmlns:p14="http://schemas.microsoft.com/office/powerpoint/2010/main" val="30695266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a59abc6213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a59abc6213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None/>
            </a:pPr>
            <a:r>
              <a:rPr lang="en-US" dirty="0"/>
              <a:t>So</a:t>
            </a:r>
            <a:r>
              <a:rPr lang="ko" dirty="0"/>
              <a:t> </a:t>
            </a:r>
            <a:r>
              <a:rPr lang="en-US" dirty="0"/>
              <a:t>this</a:t>
            </a:r>
            <a:r>
              <a:rPr lang="ko" dirty="0"/>
              <a:t> </a:t>
            </a:r>
            <a:r>
              <a:rPr lang="en-US" dirty="0"/>
              <a:t>is</a:t>
            </a:r>
            <a:r>
              <a:rPr lang="ko" dirty="0"/>
              <a:t> </a:t>
            </a:r>
            <a:r>
              <a:rPr lang="en-US" dirty="0"/>
              <a:t>an</a:t>
            </a:r>
            <a:r>
              <a:rPr lang="ko" dirty="0"/>
              <a:t> </a:t>
            </a:r>
            <a:r>
              <a:rPr lang="en-US" dirty="0"/>
              <a:t>example</a:t>
            </a:r>
            <a:r>
              <a:rPr lang="ko" dirty="0"/>
              <a:t> </a:t>
            </a:r>
            <a:r>
              <a:rPr lang="en-US" dirty="0"/>
              <a:t>of</a:t>
            </a:r>
            <a:r>
              <a:rPr lang="ko" dirty="0"/>
              <a:t> </a:t>
            </a:r>
            <a:r>
              <a:rPr lang="en-US" dirty="0"/>
              <a:t>3D</a:t>
            </a:r>
            <a:r>
              <a:rPr lang="ko" dirty="0"/>
              <a:t> </a:t>
            </a:r>
            <a:r>
              <a:rPr lang="en-US" dirty="0"/>
              <a:t>bar</a:t>
            </a:r>
            <a:r>
              <a:rPr lang="ko" dirty="0"/>
              <a:t> </a:t>
            </a:r>
            <a:r>
              <a:rPr lang="en-US" dirty="0"/>
              <a:t>chart.</a:t>
            </a:r>
            <a:r>
              <a:rPr lang="ko" dirty="0"/>
              <a:t> </a:t>
            </a:r>
            <a:r>
              <a:rPr lang="en-US" dirty="0"/>
              <a:t>Actually,</a:t>
            </a:r>
            <a:r>
              <a:rPr lang="ko" dirty="0"/>
              <a:t> </a:t>
            </a:r>
            <a:r>
              <a:rPr lang="en-US" dirty="0"/>
              <a:t>reading</a:t>
            </a:r>
            <a:r>
              <a:rPr lang="ko" dirty="0"/>
              <a:t> </a:t>
            </a:r>
            <a:r>
              <a:rPr lang="en-US" dirty="0"/>
              <a:t>data</a:t>
            </a:r>
            <a:r>
              <a:rPr lang="ko" dirty="0"/>
              <a:t> </a:t>
            </a:r>
            <a:r>
              <a:rPr lang="en-US" dirty="0"/>
              <a:t>from</a:t>
            </a:r>
            <a:r>
              <a:rPr lang="ko" dirty="0"/>
              <a:t> </a:t>
            </a:r>
            <a:r>
              <a:rPr lang="en-US" dirty="0"/>
              <a:t>3D</a:t>
            </a:r>
            <a:r>
              <a:rPr lang="ko" dirty="0"/>
              <a:t> </a:t>
            </a:r>
            <a:r>
              <a:rPr lang="en-US" dirty="0"/>
              <a:t>bar</a:t>
            </a:r>
            <a:r>
              <a:rPr lang="ko" dirty="0"/>
              <a:t> </a:t>
            </a:r>
            <a:r>
              <a:rPr lang="en-US" dirty="0"/>
              <a:t>chart</a:t>
            </a:r>
            <a:r>
              <a:rPr lang="ko" dirty="0"/>
              <a:t> </a:t>
            </a:r>
            <a:r>
              <a:rPr lang="en-US" dirty="0"/>
              <a:t>is</a:t>
            </a:r>
            <a:r>
              <a:rPr lang="ko" dirty="0"/>
              <a:t> </a:t>
            </a:r>
            <a:r>
              <a:rPr lang="en-US" dirty="0"/>
              <a:t>hard,</a:t>
            </a:r>
            <a:r>
              <a:rPr lang="ko" dirty="0"/>
              <a:t> </a:t>
            </a:r>
            <a:r>
              <a:rPr lang="en-US" dirty="0"/>
              <a:t>even</a:t>
            </a:r>
            <a:r>
              <a:rPr lang="ko" dirty="0"/>
              <a:t> </a:t>
            </a:r>
            <a:r>
              <a:rPr lang="en-US" dirty="0"/>
              <a:t>for</a:t>
            </a:r>
            <a:r>
              <a:rPr lang="ko" dirty="0"/>
              <a:t> </a:t>
            </a:r>
            <a:r>
              <a:rPr lang="en-US" dirty="0"/>
              <a:t>human.</a:t>
            </a:r>
            <a:r>
              <a:rPr lang="ko" dirty="0"/>
              <a:t> </a:t>
            </a:r>
            <a:endParaRPr lang="ko-KR" dirty="0"/>
          </a:p>
          <a:p>
            <a:pPr>
              <a:buNone/>
            </a:pPr>
            <a:r>
              <a:rPr lang="en-US" dirty="0"/>
              <a:t>It</a:t>
            </a:r>
            <a:r>
              <a:rPr lang="ko" dirty="0"/>
              <a:t> </a:t>
            </a:r>
            <a:r>
              <a:rPr lang="en-US" dirty="0"/>
              <a:t>requires</a:t>
            </a:r>
            <a:r>
              <a:rPr lang="ko" dirty="0"/>
              <a:t> </a:t>
            </a:r>
            <a:r>
              <a:rPr lang="en-US" dirty="0"/>
              <a:t>projection</a:t>
            </a:r>
            <a:r>
              <a:rPr lang="ko" dirty="0"/>
              <a:t> </a:t>
            </a:r>
            <a:r>
              <a:rPr lang="en-US" dirty="0"/>
              <a:t>of</a:t>
            </a:r>
            <a:r>
              <a:rPr lang="ko" dirty="0"/>
              <a:t> </a:t>
            </a:r>
            <a:r>
              <a:rPr lang="en-US" dirty="0"/>
              <a:t>the</a:t>
            </a:r>
            <a:r>
              <a:rPr lang="ko" dirty="0"/>
              <a:t> </a:t>
            </a:r>
            <a:r>
              <a:rPr lang="en-US" dirty="0"/>
              <a:t>top</a:t>
            </a:r>
            <a:r>
              <a:rPr lang="ko" dirty="0"/>
              <a:t> </a:t>
            </a:r>
            <a:r>
              <a:rPr lang="en-US" dirty="0"/>
              <a:t>face</a:t>
            </a:r>
            <a:r>
              <a:rPr lang="ko" dirty="0"/>
              <a:t> </a:t>
            </a:r>
            <a:r>
              <a:rPr lang="en-US" dirty="0"/>
              <a:t>of</a:t>
            </a:r>
            <a:r>
              <a:rPr lang="ko" dirty="0"/>
              <a:t> </a:t>
            </a:r>
            <a:r>
              <a:rPr lang="en-US" dirty="0"/>
              <a:t>the</a:t>
            </a:r>
            <a:r>
              <a:rPr lang="ko" dirty="0"/>
              <a:t> </a:t>
            </a:r>
            <a:r>
              <a:rPr lang="en-US" dirty="0"/>
              <a:t>bar</a:t>
            </a:r>
            <a:r>
              <a:rPr lang="ko" dirty="0"/>
              <a:t> </a:t>
            </a:r>
            <a:r>
              <a:rPr lang="en-US" dirty="0"/>
              <a:t>to</a:t>
            </a:r>
            <a:r>
              <a:rPr lang="ko" dirty="0"/>
              <a:t> </a:t>
            </a:r>
            <a:r>
              <a:rPr lang="en-US" dirty="0"/>
              <a:t>each</a:t>
            </a:r>
            <a:r>
              <a:rPr lang="ko" dirty="0"/>
              <a:t> </a:t>
            </a:r>
            <a:r>
              <a:rPr lang="en-US" dirty="0"/>
              <a:t>axis.</a:t>
            </a:r>
            <a:endParaRPr lang="ko" dirty="0"/>
          </a:p>
          <a:p>
            <a:pPr marL="0" indent="0">
              <a:buNone/>
            </a:pPr>
            <a:r>
              <a:rPr lang="en-US" altLang="ko" dirty="0"/>
              <a:t>Also</a:t>
            </a:r>
            <a:r>
              <a:rPr lang="ko" dirty="0"/>
              <a:t> </a:t>
            </a:r>
            <a:r>
              <a:rPr lang="en-US" dirty="0"/>
              <a:t>there</a:t>
            </a:r>
            <a:r>
              <a:rPr lang="ko" dirty="0"/>
              <a:t> </a:t>
            </a:r>
            <a:r>
              <a:rPr lang="en-US" dirty="0"/>
              <a:t>can</a:t>
            </a:r>
            <a:r>
              <a:rPr lang="ko" dirty="0"/>
              <a:t> </a:t>
            </a:r>
            <a:r>
              <a:rPr lang="en-US" dirty="0"/>
              <a:t>be</a:t>
            </a:r>
            <a:r>
              <a:rPr lang="ko" dirty="0"/>
              <a:t> </a:t>
            </a:r>
            <a:r>
              <a:rPr lang="en-US" dirty="0"/>
              <a:t>occluded</a:t>
            </a:r>
            <a:r>
              <a:rPr lang="ko" dirty="0"/>
              <a:t> data</a:t>
            </a:r>
            <a:r>
              <a:rPr lang="en-US" dirty="0"/>
              <a:t>.</a:t>
            </a:r>
          </a:p>
          <a:p>
            <a:pPr marL="0" indent="0">
              <a:buNone/>
            </a:pPr>
            <a:r>
              <a:rPr lang="en-US" dirty="0"/>
              <a:t>Because of these two reason, extracting data from 3D bar chart is very challenging</a:t>
            </a:r>
          </a:p>
          <a:p>
            <a:pPr>
              <a:buNone/>
            </a:pPr>
            <a:endParaRPr lang="ko" dirty="0"/>
          </a:p>
        </p:txBody>
      </p:sp>
    </p:spTree>
    <p:extLst>
      <p:ext uri="{BB962C8B-B14F-4D97-AF65-F5344CB8AC3E}">
        <p14:creationId xmlns:p14="http://schemas.microsoft.com/office/powerpoint/2010/main" val="30869495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a59abc6213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a59abc6213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None/>
            </a:pPr>
            <a:r>
              <a:rPr lang="en-US" altLang="ko" dirty="0"/>
              <a:t>So</a:t>
            </a:r>
            <a:r>
              <a:rPr lang="ko" altLang="en-US" dirty="0"/>
              <a:t> </a:t>
            </a:r>
            <a:r>
              <a:rPr lang="en-US" altLang="ko" dirty="0"/>
              <a:t>this</a:t>
            </a:r>
            <a:r>
              <a:rPr lang="ko" altLang="en-US" dirty="0"/>
              <a:t> </a:t>
            </a:r>
            <a:r>
              <a:rPr lang="en-US" altLang="ko" dirty="0"/>
              <a:t>is</a:t>
            </a:r>
            <a:r>
              <a:rPr lang="ko" altLang="en-US" dirty="0"/>
              <a:t> </a:t>
            </a:r>
            <a:r>
              <a:rPr lang="en-US" altLang="ko" dirty="0"/>
              <a:t>an</a:t>
            </a:r>
            <a:r>
              <a:rPr lang="ko" altLang="en-US" dirty="0"/>
              <a:t> </a:t>
            </a:r>
            <a:r>
              <a:rPr lang="en-US" altLang="ko" dirty="0"/>
              <a:t>example</a:t>
            </a:r>
            <a:r>
              <a:rPr lang="ko" altLang="en-US" dirty="0"/>
              <a:t> </a:t>
            </a:r>
            <a:r>
              <a:rPr lang="en-US" altLang="ko" dirty="0"/>
              <a:t>of</a:t>
            </a:r>
            <a:r>
              <a:rPr lang="ko" altLang="en-US" dirty="0"/>
              <a:t> </a:t>
            </a:r>
            <a:r>
              <a:rPr lang="en-US" altLang="ko" dirty="0"/>
              <a:t>3D</a:t>
            </a:r>
            <a:r>
              <a:rPr lang="ko" altLang="en-US" dirty="0"/>
              <a:t> </a:t>
            </a:r>
            <a:r>
              <a:rPr lang="en-US" altLang="ko" dirty="0"/>
              <a:t>bar</a:t>
            </a:r>
            <a:r>
              <a:rPr lang="ko" altLang="en-US" dirty="0"/>
              <a:t> </a:t>
            </a:r>
            <a:r>
              <a:rPr lang="en-US" altLang="ko" dirty="0"/>
              <a:t>chart.</a:t>
            </a:r>
            <a:r>
              <a:rPr lang="ko" altLang="en-US" dirty="0"/>
              <a:t> </a:t>
            </a:r>
            <a:r>
              <a:rPr lang="en-US" altLang="ko" dirty="0"/>
              <a:t>Actually,</a:t>
            </a:r>
            <a:r>
              <a:rPr lang="ko" altLang="en-US" dirty="0"/>
              <a:t> </a:t>
            </a:r>
            <a:r>
              <a:rPr lang="en-US" altLang="ko" dirty="0"/>
              <a:t>reading</a:t>
            </a:r>
            <a:r>
              <a:rPr lang="ko" altLang="en-US" dirty="0"/>
              <a:t> </a:t>
            </a:r>
            <a:r>
              <a:rPr lang="en-US" altLang="ko" dirty="0"/>
              <a:t>data</a:t>
            </a:r>
            <a:r>
              <a:rPr lang="ko" altLang="en-US" dirty="0"/>
              <a:t> </a:t>
            </a:r>
            <a:r>
              <a:rPr lang="en-US" altLang="ko" dirty="0"/>
              <a:t>from</a:t>
            </a:r>
            <a:r>
              <a:rPr lang="ko" altLang="en-US" dirty="0"/>
              <a:t> </a:t>
            </a:r>
            <a:r>
              <a:rPr lang="en-US" altLang="ko" dirty="0"/>
              <a:t>3D</a:t>
            </a:r>
            <a:r>
              <a:rPr lang="ko" altLang="en-US" dirty="0"/>
              <a:t> </a:t>
            </a:r>
            <a:r>
              <a:rPr lang="en-US" altLang="ko" dirty="0"/>
              <a:t>bar</a:t>
            </a:r>
            <a:r>
              <a:rPr lang="ko" altLang="en-US" dirty="0"/>
              <a:t> </a:t>
            </a:r>
            <a:r>
              <a:rPr lang="en-US" altLang="ko" dirty="0"/>
              <a:t>chart</a:t>
            </a:r>
            <a:r>
              <a:rPr lang="ko" altLang="en-US" dirty="0"/>
              <a:t> </a:t>
            </a:r>
            <a:r>
              <a:rPr lang="en-US" altLang="ko" dirty="0"/>
              <a:t>is</a:t>
            </a:r>
            <a:r>
              <a:rPr lang="ko" altLang="en-US" dirty="0"/>
              <a:t> </a:t>
            </a:r>
            <a:r>
              <a:rPr lang="en-US" altLang="ko" dirty="0"/>
              <a:t>hard,</a:t>
            </a:r>
            <a:r>
              <a:rPr lang="ko" altLang="en-US" dirty="0"/>
              <a:t> </a:t>
            </a:r>
            <a:r>
              <a:rPr lang="en-US" altLang="ko" dirty="0"/>
              <a:t>even</a:t>
            </a:r>
            <a:r>
              <a:rPr lang="ko" altLang="en-US" dirty="0"/>
              <a:t> </a:t>
            </a:r>
            <a:r>
              <a:rPr lang="en-US" altLang="ko" dirty="0"/>
              <a:t>for</a:t>
            </a:r>
            <a:r>
              <a:rPr lang="ko" altLang="en-US" dirty="0"/>
              <a:t> </a:t>
            </a:r>
            <a:r>
              <a:rPr lang="en-US" altLang="ko" dirty="0"/>
              <a:t>human.</a:t>
            </a:r>
            <a:r>
              <a:rPr lang="ko" altLang="en-US" dirty="0"/>
              <a:t> </a:t>
            </a:r>
            <a:endParaRPr lang="ko-KR" altLang="en-US" dirty="0"/>
          </a:p>
          <a:p>
            <a:pPr>
              <a:buNone/>
            </a:pPr>
            <a:r>
              <a:rPr lang="en-US" altLang="ko" dirty="0"/>
              <a:t>It</a:t>
            </a:r>
            <a:r>
              <a:rPr lang="ko" altLang="en-US" dirty="0"/>
              <a:t> </a:t>
            </a:r>
            <a:r>
              <a:rPr lang="en-US" altLang="ko" dirty="0"/>
              <a:t>requires</a:t>
            </a:r>
            <a:r>
              <a:rPr lang="ko" altLang="en-US" dirty="0"/>
              <a:t> </a:t>
            </a:r>
            <a:r>
              <a:rPr lang="en-US" altLang="ko" dirty="0"/>
              <a:t>projection</a:t>
            </a:r>
            <a:r>
              <a:rPr lang="ko" altLang="en-US" dirty="0"/>
              <a:t> </a:t>
            </a:r>
            <a:r>
              <a:rPr lang="en-US" altLang="ko" dirty="0"/>
              <a:t>of</a:t>
            </a:r>
            <a:r>
              <a:rPr lang="ko" altLang="en-US" dirty="0"/>
              <a:t> </a:t>
            </a:r>
            <a:r>
              <a:rPr lang="en-US" altLang="ko" dirty="0"/>
              <a:t>the</a:t>
            </a:r>
            <a:r>
              <a:rPr lang="ko" altLang="en-US" dirty="0"/>
              <a:t> </a:t>
            </a:r>
            <a:r>
              <a:rPr lang="en-US" altLang="ko" dirty="0"/>
              <a:t>top</a:t>
            </a:r>
            <a:r>
              <a:rPr lang="ko" altLang="en-US" dirty="0"/>
              <a:t> </a:t>
            </a:r>
            <a:r>
              <a:rPr lang="en-US" altLang="ko" dirty="0"/>
              <a:t>face</a:t>
            </a:r>
            <a:r>
              <a:rPr lang="ko" altLang="en-US" dirty="0"/>
              <a:t> </a:t>
            </a:r>
            <a:r>
              <a:rPr lang="en-US" altLang="ko" dirty="0"/>
              <a:t>of</a:t>
            </a:r>
            <a:r>
              <a:rPr lang="ko" altLang="en-US" dirty="0"/>
              <a:t> </a:t>
            </a:r>
            <a:r>
              <a:rPr lang="en-US" altLang="ko" dirty="0"/>
              <a:t>the</a:t>
            </a:r>
            <a:r>
              <a:rPr lang="ko" altLang="en-US" dirty="0"/>
              <a:t> </a:t>
            </a:r>
            <a:r>
              <a:rPr lang="en-US" altLang="ko" dirty="0"/>
              <a:t>bar</a:t>
            </a:r>
            <a:r>
              <a:rPr lang="ko" altLang="en-US" dirty="0"/>
              <a:t> </a:t>
            </a:r>
            <a:r>
              <a:rPr lang="en-US" altLang="ko" dirty="0"/>
              <a:t>to</a:t>
            </a:r>
            <a:r>
              <a:rPr lang="ko" altLang="en-US" dirty="0"/>
              <a:t> </a:t>
            </a:r>
            <a:r>
              <a:rPr lang="en-US" altLang="ko" dirty="0"/>
              <a:t>each</a:t>
            </a:r>
            <a:r>
              <a:rPr lang="ko" altLang="en-US" dirty="0"/>
              <a:t> </a:t>
            </a:r>
            <a:r>
              <a:rPr lang="en-US" altLang="ko" dirty="0"/>
              <a:t>axis.</a:t>
            </a:r>
            <a:endParaRPr lang="ko" altLang="en-US" dirty="0"/>
          </a:p>
          <a:p>
            <a:pPr marL="0" indent="0">
              <a:buNone/>
            </a:pPr>
            <a:r>
              <a:rPr lang="ko" altLang="en-US" dirty="0"/>
              <a:t>Also </a:t>
            </a:r>
            <a:r>
              <a:rPr lang="en-US" altLang="ko" dirty="0"/>
              <a:t>there</a:t>
            </a:r>
            <a:r>
              <a:rPr lang="ko" altLang="en-US" dirty="0"/>
              <a:t> </a:t>
            </a:r>
            <a:r>
              <a:rPr lang="en-US" altLang="ko" dirty="0"/>
              <a:t>can</a:t>
            </a:r>
            <a:r>
              <a:rPr lang="ko" altLang="en-US" dirty="0"/>
              <a:t> </a:t>
            </a:r>
            <a:r>
              <a:rPr lang="en-US" altLang="ko" dirty="0"/>
              <a:t>be</a:t>
            </a:r>
            <a:r>
              <a:rPr lang="ko" altLang="en-US" dirty="0"/>
              <a:t> </a:t>
            </a:r>
            <a:r>
              <a:rPr lang="en-US" altLang="ko" dirty="0"/>
              <a:t>occluded</a:t>
            </a:r>
            <a:r>
              <a:rPr lang="ko" altLang="en-US" dirty="0"/>
              <a:t> </a:t>
            </a:r>
            <a:r>
              <a:rPr lang="ko" dirty="0"/>
              <a:t>data</a:t>
            </a:r>
            <a:r>
              <a:rPr lang="en-US" altLang="ko" dirty="0"/>
              <a:t>.</a:t>
            </a:r>
          </a:p>
          <a:p>
            <a:pPr marL="0" indent="0">
              <a:buNone/>
            </a:pPr>
            <a:r>
              <a:rPr lang="en-US" altLang="ko" dirty="0"/>
              <a:t>Because of these two reason, extracting data from 3D bar chart is very challenging</a:t>
            </a:r>
          </a:p>
        </p:txBody>
      </p:sp>
    </p:spTree>
    <p:extLst>
      <p:ext uri="{BB962C8B-B14F-4D97-AF65-F5344CB8AC3E}">
        <p14:creationId xmlns:p14="http://schemas.microsoft.com/office/powerpoint/2010/main" val="4348260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a59abc6213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a59abc6213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ltLang="ko" dirty="0"/>
              <a:t>Next thing is dataset and assumption.</a:t>
            </a:r>
          </a:p>
          <a:p>
            <a:pPr marL="0" indent="0">
              <a:buNone/>
            </a:pPr>
            <a:endParaRPr lang="en-US" altLang="ko" dirty="0"/>
          </a:p>
          <a:p>
            <a:pPr marL="0" indent="0">
              <a:buNone/>
            </a:pPr>
            <a:r>
              <a:rPr lang="en-US" altLang="ko" dirty="0"/>
              <a:t>We used 3D bar charts generated from MATLAB.</a:t>
            </a:r>
            <a:endParaRPr lang="en-US" dirty="0"/>
          </a:p>
          <a:p>
            <a:pPr marL="0" indent="0">
              <a:buNone/>
            </a:pPr>
            <a:r>
              <a:rPr lang="en-US" altLang="ko" dirty="0"/>
              <a:t>We made five assumptions based on the characteristics of MATLAB images, as shown here.</a:t>
            </a:r>
          </a:p>
          <a:p>
            <a:pPr marL="0" indent="0">
              <a:buNone/>
            </a:pPr>
            <a:endParaRPr lang="en-US" altLang="ko" dirty="0"/>
          </a:p>
        </p:txBody>
      </p:sp>
    </p:spTree>
    <p:extLst>
      <p:ext uri="{BB962C8B-B14F-4D97-AF65-F5344CB8AC3E}">
        <p14:creationId xmlns:p14="http://schemas.microsoft.com/office/powerpoint/2010/main" val="11719581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a59abc6213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a59abc6213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ko-KR" altLang="af-ZA" dirty="0" err="1"/>
              <a:t>This</a:t>
            </a:r>
            <a:r>
              <a:rPr lang="ko-KR" altLang="af-ZA" dirty="0"/>
              <a:t> </a:t>
            </a:r>
            <a:r>
              <a:rPr lang="ko-KR" altLang="af-ZA" dirty="0" err="1"/>
              <a:t>is</a:t>
            </a:r>
            <a:r>
              <a:rPr lang="ko-KR" altLang="af-ZA" dirty="0"/>
              <a:t> </a:t>
            </a:r>
            <a:r>
              <a:rPr lang="ko-KR" altLang="af-ZA" dirty="0" err="1"/>
              <a:t>the</a:t>
            </a:r>
            <a:r>
              <a:rPr lang="ko-KR" altLang="af-ZA" dirty="0"/>
              <a:t> </a:t>
            </a:r>
            <a:r>
              <a:rPr lang="ko-KR" altLang="af-ZA" dirty="0" err="1"/>
              <a:t>flow</a:t>
            </a:r>
            <a:r>
              <a:rPr lang="ko-KR" altLang="af-ZA" dirty="0"/>
              <a:t> </a:t>
            </a:r>
            <a:r>
              <a:rPr lang="ko-KR" altLang="af-ZA" dirty="0" err="1"/>
              <a:t>chart</a:t>
            </a:r>
            <a:r>
              <a:rPr lang="ko-KR" altLang="af-ZA" dirty="0"/>
              <a:t> of </a:t>
            </a:r>
            <a:r>
              <a:rPr lang="ko-KR" altLang="af-ZA" dirty="0" err="1"/>
              <a:t>our</a:t>
            </a:r>
            <a:r>
              <a:rPr lang="ko-KR" altLang="af-ZA" dirty="0"/>
              <a:t> </a:t>
            </a:r>
            <a:r>
              <a:rPr lang="ko-KR" altLang="af-ZA" dirty="0" err="1"/>
              <a:t>algorithm</a:t>
            </a:r>
            <a:r>
              <a:rPr lang="ko-KR" altLang="af-ZA" dirty="0"/>
              <a:t>.</a:t>
            </a:r>
          </a:p>
          <a:p>
            <a:pPr marL="0" indent="0">
              <a:buNone/>
            </a:pPr>
            <a:r>
              <a:rPr lang="ko-KR" altLang="af-ZA" dirty="0"/>
              <a:t>First </a:t>
            </a:r>
            <a:r>
              <a:rPr lang="ko-KR" altLang="af-ZA" dirty="0" err="1"/>
              <a:t>it</a:t>
            </a:r>
            <a:r>
              <a:rPr lang="ko-KR" altLang="af-ZA" dirty="0"/>
              <a:t> </a:t>
            </a:r>
            <a:r>
              <a:rPr lang="ko-KR" altLang="af-ZA" dirty="0" err="1"/>
              <a:t>finds</a:t>
            </a:r>
            <a:r>
              <a:rPr lang="ko-KR" altLang="af-ZA" dirty="0"/>
              <a:t> </a:t>
            </a:r>
            <a:r>
              <a:rPr lang="ko-KR" altLang="af-ZA" dirty="0" err="1"/>
              <a:t>axes</a:t>
            </a:r>
            <a:r>
              <a:rPr lang="ko-KR" altLang="af-ZA" dirty="0"/>
              <a:t>. </a:t>
            </a:r>
            <a:r>
              <a:rPr lang="ko-KR" altLang="af-ZA" dirty="0" err="1"/>
              <a:t>After</a:t>
            </a:r>
            <a:r>
              <a:rPr lang="ko-KR" altLang="af-ZA" dirty="0"/>
              <a:t> </a:t>
            </a:r>
            <a:r>
              <a:rPr lang="ko-KR" altLang="af-ZA" dirty="0" err="1"/>
              <a:t>that</a:t>
            </a:r>
            <a:r>
              <a:rPr lang="ko-KR" altLang="af-ZA" dirty="0"/>
              <a:t> </a:t>
            </a:r>
            <a:r>
              <a:rPr lang="ko-KR" altLang="af-ZA" dirty="0" err="1"/>
              <a:t>using</a:t>
            </a:r>
            <a:r>
              <a:rPr lang="ko-KR" altLang="af-ZA" dirty="0"/>
              <a:t> </a:t>
            </a:r>
            <a:r>
              <a:rPr lang="ko-KR" altLang="af-ZA" dirty="0" err="1"/>
              <a:t>the</a:t>
            </a:r>
            <a:r>
              <a:rPr lang="ko-KR" altLang="af-ZA" dirty="0"/>
              <a:t> </a:t>
            </a:r>
            <a:r>
              <a:rPr lang="ko-KR" altLang="af-ZA" dirty="0" err="1"/>
              <a:t>location</a:t>
            </a:r>
            <a:r>
              <a:rPr lang="ko-KR" altLang="af-ZA" dirty="0"/>
              <a:t> of </a:t>
            </a:r>
            <a:r>
              <a:rPr lang="ko-KR" altLang="af-ZA" dirty="0" err="1"/>
              <a:t>axes</a:t>
            </a:r>
            <a:r>
              <a:rPr lang="ko-KR" altLang="af-ZA" dirty="0"/>
              <a:t>, </a:t>
            </a:r>
            <a:r>
              <a:rPr lang="en-US" altLang="ko-KR" dirty="0"/>
              <a:t>it </a:t>
            </a:r>
            <a:r>
              <a:rPr lang="ko-KR" altLang="af-ZA" dirty="0" err="1"/>
              <a:t>read</a:t>
            </a:r>
            <a:r>
              <a:rPr lang="en-US" altLang="ko-KR" dirty="0"/>
              <a:t>s </a:t>
            </a:r>
            <a:r>
              <a:rPr lang="ko-KR" altLang="af-ZA" dirty="0" err="1"/>
              <a:t>the</a:t>
            </a:r>
            <a:r>
              <a:rPr lang="ko-KR" altLang="af-ZA" dirty="0"/>
              <a:t> </a:t>
            </a:r>
            <a:r>
              <a:rPr lang="ko-KR" altLang="af-ZA" dirty="0" err="1"/>
              <a:t>labels</a:t>
            </a:r>
            <a:r>
              <a:rPr lang="ko-KR" altLang="af-ZA" dirty="0"/>
              <a:t> and </a:t>
            </a:r>
            <a:r>
              <a:rPr lang="en-US" altLang="ko-Kore-KR" sz="1100" dirty="0">
                <a:solidFill>
                  <a:srgbClr val="0B5394"/>
                </a:solidFill>
              </a:rPr>
              <a:t>match</a:t>
            </a:r>
            <a:r>
              <a:rPr lang="ko-KR" altLang="af-ZA" dirty="0"/>
              <a:t> </a:t>
            </a:r>
            <a:r>
              <a:rPr lang="ko-KR" altLang="af-ZA" dirty="0" err="1"/>
              <a:t>tick</a:t>
            </a:r>
            <a:r>
              <a:rPr lang="ko-KR" altLang="af-ZA" dirty="0"/>
              <a:t> </a:t>
            </a:r>
            <a:r>
              <a:rPr lang="ko-KR" altLang="af-ZA" dirty="0" err="1"/>
              <a:t>to</a:t>
            </a:r>
            <a:r>
              <a:rPr lang="ko-KR" altLang="af-ZA" dirty="0"/>
              <a:t> </a:t>
            </a:r>
            <a:r>
              <a:rPr lang="ko-KR" altLang="af-ZA" dirty="0" err="1"/>
              <a:t>value</a:t>
            </a:r>
            <a:r>
              <a:rPr lang="ko-KR" altLang="af-ZA" dirty="0"/>
              <a:t>.</a:t>
            </a:r>
          </a:p>
          <a:p>
            <a:pPr marL="0" indent="0">
              <a:buNone/>
            </a:pPr>
            <a:r>
              <a:rPr lang="ko-KR" altLang="af-ZA" dirty="0" err="1"/>
              <a:t>Also</a:t>
            </a:r>
            <a:r>
              <a:rPr lang="ko-KR" altLang="af-ZA" dirty="0"/>
              <a:t> </a:t>
            </a:r>
            <a:r>
              <a:rPr lang="ko-KR" altLang="af-ZA" dirty="0" err="1"/>
              <a:t>it</a:t>
            </a:r>
            <a:r>
              <a:rPr lang="ko-KR" altLang="af-ZA" dirty="0"/>
              <a:t> </a:t>
            </a:r>
            <a:r>
              <a:rPr lang="ko-KR" altLang="af-ZA" dirty="0" err="1"/>
              <a:t>seperates</a:t>
            </a:r>
            <a:r>
              <a:rPr lang="ko-KR" altLang="af-ZA" dirty="0"/>
              <a:t> </a:t>
            </a:r>
            <a:r>
              <a:rPr lang="ko-KR" altLang="af-ZA" dirty="0" err="1"/>
              <a:t>the</a:t>
            </a:r>
            <a:r>
              <a:rPr lang="ko-KR" altLang="af-ZA" dirty="0"/>
              <a:t> </a:t>
            </a:r>
            <a:r>
              <a:rPr lang="ko-KR" altLang="af-ZA" dirty="0" err="1"/>
              <a:t>bars</a:t>
            </a:r>
            <a:r>
              <a:rPr lang="ko-KR" altLang="af-ZA" dirty="0"/>
              <a:t> </a:t>
            </a:r>
            <a:r>
              <a:rPr lang="ko-KR" altLang="af-ZA" dirty="0" err="1"/>
              <a:t>with</a:t>
            </a:r>
            <a:r>
              <a:rPr lang="ko-KR" altLang="af-ZA" dirty="0"/>
              <a:t> </a:t>
            </a:r>
            <a:r>
              <a:rPr lang="ko-KR" altLang="af-ZA" dirty="0" err="1"/>
              <a:t>colors</a:t>
            </a:r>
            <a:r>
              <a:rPr lang="ko-KR" altLang="af-ZA" dirty="0"/>
              <a:t> </a:t>
            </a:r>
            <a:r>
              <a:rPr lang="ko-KR" altLang="af-ZA" dirty="0" err="1"/>
              <a:t>using</a:t>
            </a:r>
            <a:r>
              <a:rPr lang="ko-KR" altLang="af-ZA" dirty="0"/>
              <a:t> HSV </a:t>
            </a:r>
            <a:r>
              <a:rPr lang="ko-KR" altLang="af-ZA" dirty="0" err="1"/>
              <a:t>information</a:t>
            </a:r>
            <a:r>
              <a:rPr lang="ko-KR" altLang="af-ZA" dirty="0"/>
              <a:t> and </a:t>
            </a:r>
            <a:r>
              <a:rPr lang="ko-KR" altLang="af-ZA" dirty="0" err="1"/>
              <a:t>find</a:t>
            </a:r>
            <a:r>
              <a:rPr lang="ko-KR" altLang="af-ZA" dirty="0"/>
              <a:t> </a:t>
            </a:r>
            <a:r>
              <a:rPr lang="ko-KR" altLang="af-ZA" dirty="0" err="1"/>
              <a:t>heads</a:t>
            </a:r>
            <a:r>
              <a:rPr lang="ko-KR" altLang="af-ZA" dirty="0"/>
              <a:t> of </a:t>
            </a:r>
            <a:r>
              <a:rPr lang="ko-KR" altLang="af-ZA" dirty="0" err="1"/>
              <a:t>bars</a:t>
            </a:r>
            <a:r>
              <a:rPr lang="ko-KR" altLang="af-ZA" dirty="0"/>
              <a:t>.</a:t>
            </a:r>
          </a:p>
          <a:p>
            <a:pPr marL="0" indent="0">
              <a:buNone/>
            </a:pPr>
            <a:r>
              <a:rPr lang="ko-KR" altLang="af-ZA" dirty="0" err="1"/>
              <a:t>Using</a:t>
            </a:r>
            <a:r>
              <a:rPr lang="ko-KR" altLang="af-ZA" dirty="0"/>
              <a:t> </a:t>
            </a:r>
            <a:r>
              <a:rPr lang="ko-KR" altLang="af-ZA" dirty="0" err="1"/>
              <a:t>all</a:t>
            </a:r>
            <a:r>
              <a:rPr lang="ko-KR" altLang="af-ZA" dirty="0"/>
              <a:t> </a:t>
            </a:r>
            <a:r>
              <a:rPr lang="ko-KR" altLang="af-ZA" dirty="0" err="1"/>
              <a:t>these</a:t>
            </a:r>
            <a:r>
              <a:rPr lang="ko-KR" altLang="af-ZA" dirty="0"/>
              <a:t> </a:t>
            </a:r>
            <a:r>
              <a:rPr lang="ko-KR" altLang="af-ZA" dirty="0" err="1"/>
              <a:t>information</a:t>
            </a:r>
            <a:r>
              <a:rPr lang="ko-KR" altLang="af-ZA" dirty="0"/>
              <a:t>, </a:t>
            </a:r>
            <a:r>
              <a:rPr lang="ko-KR" altLang="af-ZA" dirty="0" err="1"/>
              <a:t>finally</a:t>
            </a:r>
            <a:r>
              <a:rPr lang="ko-KR" altLang="af-ZA" dirty="0"/>
              <a:t> </a:t>
            </a:r>
            <a:r>
              <a:rPr lang="ko-KR" altLang="af-ZA" dirty="0" err="1"/>
              <a:t>extract</a:t>
            </a:r>
            <a:r>
              <a:rPr lang="ko-KR" altLang="af-ZA" dirty="0"/>
              <a:t> </a:t>
            </a:r>
            <a:r>
              <a:rPr lang="ko-KR" altLang="af-ZA" dirty="0" err="1"/>
              <a:t>the</a:t>
            </a:r>
            <a:r>
              <a:rPr lang="ko-KR" altLang="af-ZA" dirty="0"/>
              <a:t> </a:t>
            </a:r>
            <a:r>
              <a:rPr lang="ko-KR" altLang="af-ZA" dirty="0" err="1"/>
              <a:t>data</a:t>
            </a:r>
            <a:r>
              <a:rPr lang="ko-KR" altLang="af-ZA" dirty="0"/>
              <a:t> </a:t>
            </a:r>
            <a:r>
              <a:rPr lang="ko-KR" altLang="af-ZA" dirty="0" err="1"/>
              <a:t>from</a:t>
            </a:r>
            <a:r>
              <a:rPr lang="ko-KR" altLang="af-ZA" dirty="0"/>
              <a:t> </a:t>
            </a:r>
            <a:r>
              <a:rPr lang="ko-KR" altLang="af-ZA" dirty="0" err="1"/>
              <a:t>the</a:t>
            </a:r>
            <a:r>
              <a:rPr lang="ko-KR" altLang="af-ZA" dirty="0"/>
              <a:t> </a:t>
            </a:r>
            <a:r>
              <a:rPr lang="ko-KR" altLang="af-ZA" dirty="0" err="1"/>
              <a:t>chart</a:t>
            </a:r>
            <a:r>
              <a:rPr lang="ko-KR" altLang="af-ZA" dirty="0"/>
              <a:t>.</a:t>
            </a:r>
          </a:p>
          <a:p>
            <a:pPr marL="0" indent="0">
              <a:buNone/>
            </a:pPr>
            <a:r>
              <a:rPr lang="ko-KR" altLang="af-ZA" dirty="0"/>
              <a:t> </a:t>
            </a:r>
          </a:p>
          <a:p>
            <a:pPr marL="0" indent="0">
              <a:buNone/>
            </a:pPr>
            <a:endParaRPr lang="ko-KR" altLang="af-ZA" dirty="0"/>
          </a:p>
        </p:txBody>
      </p:sp>
    </p:spTree>
    <p:extLst>
      <p:ext uri="{BB962C8B-B14F-4D97-AF65-F5344CB8AC3E}">
        <p14:creationId xmlns:p14="http://schemas.microsoft.com/office/powerpoint/2010/main" val="16984026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ad3cb9f37a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ad3cb9f37a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dirty="0"/>
              <a:t>I'll explain each step in more detail.</a:t>
            </a:r>
            <a:endParaRPr lang="ko-KR" altLang="en-US" dirty="0"/>
          </a:p>
          <a:p>
            <a:pPr marL="0" indent="0">
              <a:buNone/>
            </a:pPr>
            <a:r>
              <a:rPr lang="en-US" dirty="0"/>
              <a:t>The</a:t>
            </a:r>
            <a:r>
              <a:rPr lang="en-US" baseline="0" dirty="0"/>
              <a:t> </a:t>
            </a:r>
            <a:r>
              <a:rPr lang="en-US" dirty="0"/>
              <a:t>first step is finding the </a:t>
            </a:r>
            <a:r>
              <a:rPr lang="en-US" baseline="0" dirty="0"/>
              <a:t>the x, y, z axis location.</a:t>
            </a:r>
            <a:endParaRPr lang="ko-KR" altLang="en-US" dirty="0"/>
          </a:p>
          <a:p>
            <a:pPr marL="0" lvl="0" indent="0" algn="l" rtl="0">
              <a:spcBef>
                <a:spcPts val="0"/>
              </a:spcBef>
              <a:spcAft>
                <a:spcPts val="0"/>
              </a:spcAft>
              <a:buNone/>
            </a:pPr>
            <a:r>
              <a:rPr lang="en-US" baseline="0" dirty="0"/>
              <a:t>Because the location of axes is used in the following </a:t>
            </a:r>
            <a:r>
              <a:rPr lang="en-US" dirty="0"/>
              <a:t>steps</a:t>
            </a:r>
            <a:r>
              <a:rPr lang="en-US" baseline="0" dirty="0"/>
              <a:t>, it is very important to detect them correctly.</a:t>
            </a:r>
          </a:p>
          <a:p>
            <a:pPr marL="0" lvl="0" indent="0" algn="l" rtl="0">
              <a:spcBef>
                <a:spcPts val="0"/>
              </a:spcBef>
              <a:spcAft>
                <a:spcPts val="0"/>
              </a:spcAft>
              <a:buNone/>
            </a:pPr>
            <a:r>
              <a:rPr lang="en-US" baseline="0" dirty="0"/>
              <a:t>It finds the coordinates of start and end point of each edges and the degrees of each axis.</a:t>
            </a:r>
          </a:p>
        </p:txBody>
      </p:sp>
    </p:spTree>
    <p:extLst>
      <p:ext uri="{BB962C8B-B14F-4D97-AF65-F5344CB8AC3E}">
        <p14:creationId xmlns:p14="http://schemas.microsoft.com/office/powerpoint/2010/main" val="26481530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a59abc6213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a59abc6213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This is the algorithm.</a:t>
            </a:r>
            <a:endParaRPr lang="en-US" baseline="0" dirty="0"/>
          </a:p>
          <a:p>
            <a:pPr marL="0" lvl="0" indent="0" algn="l" rtl="0">
              <a:spcBef>
                <a:spcPts val="0"/>
              </a:spcBef>
              <a:spcAft>
                <a:spcPts val="0"/>
              </a:spcAft>
              <a:buNone/>
            </a:pPr>
            <a:r>
              <a:rPr lang="en-US" baseline="0" dirty="0"/>
              <a:t>First it removes color bars using HSV information.</a:t>
            </a:r>
          </a:p>
          <a:p>
            <a:pPr marL="0" lvl="0" indent="0" algn="l" rtl="0">
              <a:spcBef>
                <a:spcPts val="0"/>
              </a:spcBef>
              <a:spcAft>
                <a:spcPts val="0"/>
              </a:spcAft>
              <a:buNone/>
            </a:pPr>
            <a:r>
              <a:rPr lang="en-US" baseline="0" dirty="0"/>
              <a:t>And apply Hough line transform to detect all lines in the picture.</a:t>
            </a:r>
          </a:p>
          <a:p>
            <a:pPr marL="0" lvl="0" indent="0" algn="l" rtl="0">
              <a:spcBef>
                <a:spcPts val="0"/>
              </a:spcBef>
              <a:spcAft>
                <a:spcPts val="0"/>
              </a:spcAft>
              <a:buNone/>
            </a:pPr>
            <a:r>
              <a:rPr lang="en-US" baseline="0" dirty="0"/>
              <a:t>Because the auxiliary lines are parallel to the axes, I could infer the degrees of the axes.</a:t>
            </a:r>
          </a:p>
          <a:p>
            <a:pPr marL="0" lvl="0" indent="0" algn="l" rtl="0">
              <a:spcBef>
                <a:spcPts val="0"/>
              </a:spcBef>
              <a:spcAft>
                <a:spcPts val="0"/>
              </a:spcAft>
              <a:buNone/>
            </a:pPr>
            <a:endParaRPr lang="en-US" baseline="0" dirty="0"/>
          </a:p>
          <a:p>
            <a:pPr marL="0" lvl="0" indent="0" algn="l" rtl="0">
              <a:spcBef>
                <a:spcPts val="0"/>
              </a:spcBef>
              <a:spcAft>
                <a:spcPts val="0"/>
              </a:spcAft>
              <a:buNone/>
            </a:pPr>
            <a:r>
              <a:rPr lang="en-US" baseline="0" dirty="0"/>
              <a:t>Then we could find top 3 frequent degrees of the lines. In this case, they were 90, 68 and -8.</a:t>
            </a:r>
          </a:p>
          <a:p>
            <a:pPr marL="0" indent="0">
              <a:buNone/>
            </a:pPr>
            <a:r>
              <a:rPr lang="en-US" baseline="0" dirty="0"/>
              <a:t>After applying bitwise not operation, it makes kernels according to the inferred degrees.</a:t>
            </a:r>
            <a:r>
              <a:rPr lang="en-US" dirty="0"/>
              <a:t> </a:t>
            </a:r>
            <a:endParaRPr lang="en-US" baseline="0" dirty="0"/>
          </a:p>
          <a:p>
            <a:pPr marL="0" lvl="0" indent="0" algn="l" rtl="0">
              <a:spcBef>
                <a:spcPts val="0"/>
              </a:spcBef>
              <a:spcAft>
                <a:spcPts val="0"/>
              </a:spcAft>
              <a:buNone/>
            </a:pPr>
            <a:r>
              <a:rPr lang="en-US" baseline="0" dirty="0"/>
              <a:t>By applying erode and dilate, I could leave only lines parallel to the inferred degrees.</a:t>
            </a:r>
          </a:p>
          <a:p>
            <a:pPr marL="0" lvl="0" indent="0" algn="l" rtl="0">
              <a:spcBef>
                <a:spcPts val="0"/>
              </a:spcBef>
              <a:spcAft>
                <a:spcPts val="0"/>
              </a:spcAft>
              <a:buNone/>
            </a:pPr>
            <a:r>
              <a:rPr lang="en-US" baseline="0" dirty="0"/>
              <a:t>Using those lines, it is easy to find the start and end point of axes.</a:t>
            </a:r>
          </a:p>
          <a:p>
            <a:pPr marL="0" lvl="0" indent="0" algn="l" rtl="0">
              <a:spcBef>
                <a:spcPts val="0"/>
              </a:spcBef>
              <a:spcAft>
                <a:spcPts val="0"/>
              </a:spcAft>
              <a:buNone/>
            </a:pPr>
            <a:r>
              <a:rPr lang="en-US" baseline="0" dirty="0"/>
              <a:t>The red lines on the picture indicate the found axes.</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5400119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ad3cb9f37a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ad3cb9f37a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In order to understand the chart comprehensively and read real values from image pixels, we should be able to read labels from the chart.</a:t>
            </a:r>
          </a:p>
          <a:p>
            <a:pPr marL="0" lvl="0" indent="0" algn="l" rtl="0">
              <a:spcBef>
                <a:spcPts val="0"/>
              </a:spcBef>
              <a:spcAft>
                <a:spcPts val="0"/>
              </a:spcAft>
              <a:buNone/>
            </a:pPr>
            <a:r>
              <a:rPr lang="en-US" dirty="0"/>
              <a:t>This work requires text bounding box and axis information. Axis information used here is start and end point for each axis and</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ltLang="ko-Kore-KR" dirty="0"/>
              <a:t> for bounding box, we adapted pretrained CRAFT engine which is made by </a:t>
            </a:r>
            <a:r>
              <a:rPr lang="en-US" altLang="ko-Kore-KR" dirty="0" err="1"/>
              <a:t>naver</a:t>
            </a:r>
            <a:r>
              <a:rPr lang="en-US" altLang="ko-Kore-KR" dirty="0"/>
              <a:t> </a:t>
            </a:r>
            <a:r>
              <a:rPr lang="en-US" altLang="ko-Kore-KR" dirty="0" err="1"/>
              <a:t>clova</a:t>
            </a:r>
            <a:r>
              <a:rPr lang="en-US" altLang="ko-Kore-KR" dirty="0"/>
              <a:t> ai team.</a:t>
            </a:r>
          </a:p>
          <a:p>
            <a:pPr marL="0" lvl="0" indent="0" algn="l" rtl="0">
              <a:spcBef>
                <a:spcPts val="0"/>
              </a:spcBef>
              <a:spcAft>
                <a:spcPts val="0"/>
              </a:spcAft>
              <a:buNone/>
            </a:pPr>
            <a:r>
              <a:rPr lang="en-US" dirty="0"/>
              <a:t>From these information this part outputs label values and pixel distance per tick for each axis.</a:t>
            </a:r>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31400613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ltLang="ko"/>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ltLang="ko"/>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ltLang="ko"/>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ltLang="ko"/>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ltLang="ko"/>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ltLang="ko"/>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ltLang="ko"/>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ltLang="ko"/>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ltLang="ko"/>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ltLang="ko"/>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ltLang="ko"/>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US" altLang="ko"/>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20.png"/><Relationship Id="rId7"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17.png"/><Relationship Id="rId5" Type="http://schemas.openxmlformats.org/officeDocument/2006/relationships/image" Target="../media/image18.png"/><Relationship Id="rId4" Type="http://schemas.openxmlformats.org/officeDocument/2006/relationships/image" Target="../media/image19.png"/><Relationship Id="rId9" Type="http://schemas.openxmlformats.org/officeDocument/2006/relationships/image" Target="../media/image15.png"/></Relationships>
</file>

<file path=ppt/slides/_rels/slide13.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38.png"/><Relationship Id="rId7"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18.png"/><Relationship Id="rId5" Type="http://schemas.openxmlformats.org/officeDocument/2006/relationships/image" Target="../media/image19.png"/><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15.png"/><Relationship Id="rId7" Type="http://schemas.openxmlformats.org/officeDocument/2006/relationships/image" Target="../media/image42.png"/><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 Id="rId9" Type="http://schemas.openxmlformats.org/officeDocument/2006/relationships/image" Target="../media/image44.png"/></Relationships>
</file>

<file path=ppt/slides/_rels/slide15.xml.rels><?xml version="1.0" encoding="UTF-8" standalone="yes"?>
<Relationships xmlns="http://schemas.openxmlformats.org/package/2006/relationships"><Relationship Id="rId8" Type="http://schemas.openxmlformats.org/officeDocument/2006/relationships/image" Target="../media/image50.png"/><Relationship Id="rId13" Type="http://schemas.openxmlformats.org/officeDocument/2006/relationships/image" Target="../media/image42.png"/><Relationship Id="rId3" Type="http://schemas.openxmlformats.org/officeDocument/2006/relationships/image" Target="../media/image45.png"/><Relationship Id="rId7" Type="http://schemas.openxmlformats.org/officeDocument/2006/relationships/image" Target="../media/image49.png"/><Relationship Id="rId12" Type="http://schemas.openxmlformats.org/officeDocument/2006/relationships/image" Target="../media/image52.png"/><Relationship Id="rId17" Type="http://schemas.openxmlformats.org/officeDocument/2006/relationships/image" Target="../media/image39.png"/><Relationship Id="rId2" Type="http://schemas.openxmlformats.org/officeDocument/2006/relationships/notesSlide" Target="../notesSlides/notesSlide15.xml"/><Relationship Id="rId16" Type="http://schemas.openxmlformats.org/officeDocument/2006/relationships/image" Target="../media/image54.png"/><Relationship Id="rId1" Type="http://schemas.openxmlformats.org/officeDocument/2006/relationships/slideLayout" Target="../slideLayouts/slideLayout3.xml"/><Relationship Id="rId6" Type="http://schemas.openxmlformats.org/officeDocument/2006/relationships/image" Target="../media/image48.png"/><Relationship Id="rId11" Type="http://schemas.openxmlformats.org/officeDocument/2006/relationships/image" Target="../media/image41.png"/><Relationship Id="rId5" Type="http://schemas.openxmlformats.org/officeDocument/2006/relationships/image" Target="../media/image47.png"/><Relationship Id="rId15" Type="http://schemas.openxmlformats.org/officeDocument/2006/relationships/image" Target="../media/image43.png"/><Relationship Id="rId10" Type="http://schemas.openxmlformats.org/officeDocument/2006/relationships/image" Target="../media/image51.png"/><Relationship Id="rId4" Type="http://schemas.openxmlformats.org/officeDocument/2006/relationships/image" Target="../media/image46.png"/><Relationship Id="rId9" Type="http://schemas.openxmlformats.org/officeDocument/2006/relationships/image" Target="../media/image40.png"/><Relationship Id="rId14" Type="http://schemas.openxmlformats.org/officeDocument/2006/relationships/image" Target="../media/image53.png"/></Relationships>
</file>

<file path=ppt/slides/_rels/slide16.xml.rels><?xml version="1.0" encoding="UTF-8" standalone="yes"?>
<Relationships xmlns="http://schemas.openxmlformats.org/package/2006/relationships"><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1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62.png"/></Relationships>
</file>

<file path=ppt/slides/_rels/slide2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64.png"/></Relationships>
</file>

<file path=ppt/slides/_rels/slide2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12"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22.png"/><Relationship Id="rId3" Type="http://schemas.openxmlformats.org/officeDocument/2006/relationships/image" Target="../media/image23.png"/><Relationship Id="rId7" Type="http://schemas.openxmlformats.org/officeDocument/2006/relationships/image" Target="../media/image27.png"/><Relationship Id="rId12" Type="http://schemas.openxmlformats.org/officeDocument/2006/relationships/image" Target="../media/image32.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26.png"/><Relationship Id="rId11" Type="http://schemas.openxmlformats.org/officeDocument/2006/relationships/image" Target="../media/image31.png"/><Relationship Id="rId5" Type="http://schemas.openxmlformats.org/officeDocument/2006/relationships/image" Target="../media/image25.png"/><Relationship Id="rId10" Type="http://schemas.openxmlformats.org/officeDocument/2006/relationships/image" Target="../media/image30.png"/><Relationship Id="rId4" Type="http://schemas.openxmlformats.org/officeDocument/2006/relationships/image" Target="../media/image24.png"/><Relationship Id="rId9" Type="http://schemas.openxmlformats.org/officeDocument/2006/relationships/image" Target="../media/image29.png"/></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34.png"/><Relationship Id="rId5" Type="http://schemas.openxmlformats.org/officeDocument/2006/relationships/image" Target="../media/image22.png"/><Relationship Id="rId4" Type="http://schemas.openxmlformats.org/officeDocument/2006/relationships/image" Target="../media/image33.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8" y="1388533"/>
            <a:ext cx="8520600" cy="1408642"/>
          </a:xfrm>
          <a:prstGeom prst="rect">
            <a:avLst/>
          </a:prstGeom>
          <a:ln w="25400">
            <a:solidFill>
              <a:srgbClr val="002060"/>
            </a:solidFill>
          </a:ln>
        </p:spPr>
        <p:txBody>
          <a:bodyPr spcFirstLastPara="1" wrap="square" lIns="91425" tIns="91425" rIns="91425" bIns="91425" anchor="b" anchorCtr="0">
            <a:noAutofit/>
          </a:bodyPr>
          <a:lstStyle/>
          <a:p>
            <a:pPr marL="0" lvl="0" indent="0" algn="ctr" rtl="0">
              <a:spcBef>
                <a:spcPts val="0"/>
              </a:spcBef>
              <a:spcAft>
                <a:spcPts val="0"/>
              </a:spcAft>
              <a:buNone/>
            </a:pPr>
            <a:r>
              <a:rPr lang="ko" sz="4000">
                <a:solidFill>
                  <a:srgbClr val="002060"/>
                </a:solidFill>
              </a:rPr>
              <a:t>Automated data extraction from</a:t>
            </a:r>
            <a:br>
              <a:rPr lang="ko" sz="4000">
                <a:solidFill>
                  <a:srgbClr val="002060"/>
                </a:solidFill>
              </a:rPr>
            </a:br>
            <a:r>
              <a:rPr lang="ko" sz="4000">
                <a:solidFill>
                  <a:srgbClr val="002060"/>
                </a:solidFill>
              </a:rPr>
              <a:t>3D bar chart images</a:t>
            </a:r>
            <a:endParaRPr sz="4000">
              <a:solidFill>
                <a:srgbClr val="002060"/>
              </a:solidFill>
            </a:endParaRPr>
          </a:p>
        </p:txBody>
      </p:sp>
      <p:sp>
        <p:nvSpPr>
          <p:cNvPr id="55" name="Google Shape;55;p13"/>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ltLang="ko-KR" sz="2400" err="1"/>
              <a:t>Jinho</a:t>
            </a:r>
            <a:r>
              <a:rPr lang="en-US" altLang="ko-KR" sz="2400"/>
              <a:t> Lee, </a:t>
            </a:r>
            <a:r>
              <a:rPr lang="en-US" altLang="ko-KR" sz="2400" err="1"/>
              <a:t>Jinhwan</a:t>
            </a:r>
            <a:r>
              <a:rPr lang="en-US" altLang="ko-KR" sz="2400"/>
              <a:t> </a:t>
            </a:r>
            <a:r>
              <a:rPr lang="en-US" altLang="ko-KR" sz="2400" err="1"/>
              <a:t>Sul</a:t>
            </a:r>
            <a:r>
              <a:rPr lang="en-US" altLang="ko-KR" sz="2400"/>
              <a:t>, </a:t>
            </a:r>
            <a:r>
              <a:rPr lang="en-US" altLang="ko-KR" sz="2400" err="1"/>
              <a:t>Myeonghyeon</a:t>
            </a:r>
            <a:r>
              <a:rPr lang="en-US" altLang="ko-KR" sz="2400"/>
              <a:t> Song, </a:t>
            </a:r>
            <a:r>
              <a:rPr lang="en-US" altLang="ko-KR" sz="2400" err="1"/>
              <a:t>Tackmin</a:t>
            </a:r>
            <a:r>
              <a:rPr lang="en-US" altLang="ko-KR" sz="2400"/>
              <a:t> Kim</a:t>
            </a:r>
            <a:endParaRPr sz="240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 name="Google Shape;82;p16"/>
          <p:cNvSpPr txBox="1">
            <a:spLocks/>
          </p:cNvSpPr>
          <p:nvPr/>
        </p:nvSpPr>
        <p:spPr>
          <a:xfrm>
            <a:off x="370406" y="86050"/>
            <a:ext cx="85206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b="1">
                <a:solidFill>
                  <a:srgbClr val="351C75"/>
                </a:solidFill>
              </a:rPr>
              <a:t>Read labels Algorithm - Detection</a:t>
            </a:r>
          </a:p>
        </p:txBody>
      </p:sp>
      <p:sp>
        <p:nvSpPr>
          <p:cNvPr id="7" name="Google Shape;83;p16"/>
          <p:cNvSpPr/>
          <p:nvPr/>
        </p:nvSpPr>
        <p:spPr>
          <a:xfrm>
            <a:off x="250" y="700"/>
            <a:ext cx="311450" cy="742450"/>
          </a:xfrm>
          <a:prstGeom prst="rect">
            <a:avLst/>
          </a:prstGeom>
          <a:solidFill>
            <a:srgbClr val="351C75"/>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5" name="그림 34">
            <a:extLst>
              <a:ext uri="{FF2B5EF4-FFF2-40B4-BE49-F238E27FC236}">
                <a16:creationId xmlns:a16="http://schemas.microsoft.com/office/drawing/2014/main" id="{B36FE77E-0D99-114D-8C72-FFE85E047B18}"/>
              </a:ext>
            </a:extLst>
          </p:cNvPr>
          <p:cNvPicPr>
            <a:picLocks noChangeAspect="1"/>
          </p:cNvPicPr>
          <p:nvPr/>
        </p:nvPicPr>
        <p:blipFill>
          <a:blip r:embed="rId3"/>
          <a:stretch>
            <a:fillRect/>
          </a:stretch>
        </p:blipFill>
        <p:spPr>
          <a:xfrm>
            <a:off x="155973" y="1219220"/>
            <a:ext cx="2238103" cy="2923385"/>
          </a:xfrm>
          <a:prstGeom prst="rect">
            <a:avLst/>
          </a:prstGeom>
        </p:spPr>
      </p:pic>
      <p:sp>
        <p:nvSpPr>
          <p:cNvPr id="38" name="TextBox 37">
            <a:extLst>
              <a:ext uri="{FF2B5EF4-FFF2-40B4-BE49-F238E27FC236}">
                <a16:creationId xmlns:a16="http://schemas.microsoft.com/office/drawing/2014/main" id="{A5DD4878-901E-8F40-9940-8900E7C4C15D}"/>
              </a:ext>
            </a:extLst>
          </p:cNvPr>
          <p:cNvSpPr txBox="1"/>
          <p:nvPr/>
        </p:nvSpPr>
        <p:spPr>
          <a:xfrm>
            <a:off x="4630706" y="2173080"/>
            <a:ext cx="3692036" cy="1015663"/>
          </a:xfrm>
          <a:prstGeom prst="rect">
            <a:avLst/>
          </a:prstGeom>
          <a:noFill/>
          <a:ln w="15875">
            <a:noFill/>
          </a:ln>
        </p:spPr>
        <p:txBody>
          <a:bodyPr wrap="none" rtlCol="0">
            <a:spAutoFit/>
          </a:bodyPr>
          <a:lstStyle/>
          <a:p>
            <a:pPr marL="342900" indent="-342900">
              <a:buClr>
                <a:srgbClr val="0B5394"/>
              </a:buClr>
              <a:buAutoNum type="arabicPeriod"/>
            </a:pPr>
            <a:r>
              <a:rPr lang="en-US" altLang="ko-Kore-KR" sz="1500">
                <a:solidFill>
                  <a:srgbClr val="0B5394"/>
                </a:solidFill>
              </a:rPr>
              <a:t>Find bounding boxes around the axis</a:t>
            </a:r>
            <a:br>
              <a:rPr lang="en-US" altLang="ko-Kore-KR" sz="1500">
                <a:solidFill>
                  <a:srgbClr val="0B5394"/>
                </a:solidFill>
              </a:rPr>
            </a:br>
            <a:r>
              <a:rPr lang="en-US" altLang="ko-Kore-KR" sz="1500">
                <a:solidFill>
                  <a:srgbClr val="0B5394"/>
                </a:solidFill>
              </a:rPr>
              <a:t>based on the distance</a:t>
            </a:r>
          </a:p>
          <a:p>
            <a:pPr marL="342900" indent="-342900">
              <a:buClr>
                <a:srgbClr val="0B5394"/>
              </a:buClr>
              <a:buAutoNum type="arabicPeriod"/>
            </a:pPr>
            <a:endParaRPr lang="en-US" altLang="ko-Kore-KR" sz="1500">
              <a:solidFill>
                <a:srgbClr val="0B5394"/>
              </a:solidFill>
            </a:endParaRPr>
          </a:p>
          <a:p>
            <a:pPr marL="342900" indent="-342900">
              <a:buClr>
                <a:srgbClr val="0B5394"/>
              </a:buClr>
              <a:buAutoNum type="arabicPeriod"/>
            </a:pPr>
            <a:r>
              <a:rPr lang="en-US" altLang="ko-Kore-KR" sz="1500">
                <a:solidFill>
                  <a:srgbClr val="0B5394"/>
                </a:solidFill>
              </a:rPr>
              <a:t>Estimate hidden boxes from delta</a:t>
            </a:r>
          </a:p>
        </p:txBody>
      </p:sp>
      <p:sp>
        <p:nvSpPr>
          <p:cNvPr id="39" name="오른쪽 화살표[R] 38">
            <a:extLst>
              <a:ext uri="{FF2B5EF4-FFF2-40B4-BE49-F238E27FC236}">
                <a16:creationId xmlns:a16="http://schemas.microsoft.com/office/drawing/2014/main" id="{583223EE-2745-9046-8A06-523F759CDD36}"/>
              </a:ext>
            </a:extLst>
          </p:cNvPr>
          <p:cNvSpPr/>
          <p:nvPr/>
        </p:nvSpPr>
        <p:spPr>
          <a:xfrm rot="17701054" flipV="1">
            <a:off x="1160333" y="3625381"/>
            <a:ext cx="229382" cy="108275"/>
          </a:xfrm>
          <a:prstGeom prst="rightArrow">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solidFill>
                <a:srgbClr val="FF0000"/>
              </a:solidFill>
            </a:endParaRPr>
          </a:p>
        </p:txBody>
      </p:sp>
      <p:sp>
        <p:nvSpPr>
          <p:cNvPr id="41" name="오른쪽 화살표[R] 40">
            <a:extLst>
              <a:ext uri="{FF2B5EF4-FFF2-40B4-BE49-F238E27FC236}">
                <a16:creationId xmlns:a16="http://schemas.microsoft.com/office/drawing/2014/main" id="{BCCDEC45-980D-9441-84D3-6E827D991E64}"/>
              </a:ext>
            </a:extLst>
          </p:cNvPr>
          <p:cNvSpPr/>
          <p:nvPr/>
        </p:nvSpPr>
        <p:spPr>
          <a:xfrm rot="17701054" flipV="1">
            <a:off x="1856360" y="2048169"/>
            <a:ext cx="229382" cy="108275"/>
          </a:xfrm>
          <a:prstGeom prst="rightArrow">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solidFill>
                <a:srgbClr val="FF0000"/>
              </a:solidFill>
            </a:endParaRPr>
          </a:p>
        </p:txBody>
      </p:sp>
      <p:sp>
        <p:nvSpPr>
          <p:cNvPr id="42" name="오른쪽 화살표[R] 41">
            <a:extLst>
              <a:ext uri="{FF2B5EF4-FFF2-40B4-BE49-F238E27FC236}">
                <a16:creationId xmlns:a16="http://schemas.microsoft.com/office/drawing/2014/main" id="{FE333F09-B025-CA4D-8968-91463321AED1}"/>
              </a:ext>
            </a:extLst>
          </p:cNvPr>
          <p:cNvSpPr/>
          <p:nvPr/>
        </p:nvSpPr>
        <p:spPr>
          <a:xfrm rot="17701054" flipV="1">
            <a:off x="1632211" y="2576584"/>
            <a:ext cx="229382" cy="108275"/>
          </a:xfrm>
          <a:prstGeom prst="rightArrow">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solidFill>
                <a:srgbClr val="FF0000"/>
              </a:solidFill>
            </a:endParaRPr>
          </a:p>
        </p:txBody>
      </p:sp>
      <p:sp>
        <p:nvSpPr>
          <p:cNvPr id="43" name="오른쪽 화살표[R] 42">
            <a:extLst>
              <a:ext uri="{FF2B5EF4-FFF2-40B4-BE49-F238E27FC236}">
                <a16:creationId xmlns:a16="http://schemas.microsoft.com/office/drawing/2014/main" id="{D74049C2-3D0F-114F-AC14-3E26A873AB06}"/>
              </a:ext>
            </a:extLst>
          </p:cNvPr>
          <p:cNvSpPr/>
          <p:nvPr/>
        </p:nvSpPr>
        <p:spPr>
          <a:xfrm rot="17701054" flipV="1">
            <a:off x="1410294" y="3090485"/>
            <a:ext cx="229382" cy="108275"/>
          </a:xfrm>
          <a:prstGeom prst="rightArrow">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ore-KR" altLang="en-US">
              <a:solidFill>
                <a:srgbClr val="FF0000"/>
              </a:solidFill>
            </a:endParaRPr>
          </a:p>
        </p:txBody>
      </p:sp>
      <p:pic>
        <p:nvPicPr>
          <p:cNvPr id="11" name="그림 10">
            <a:extLst>
              <a:ext uri="{FF2B5EF4-FFF2-40B4-BE49-F238E27FC236}">
                <a16:creationId xmlns:a16="http://schemas.microsoft.com/office/drawing/2014/main" id="{773F2DF5-ED36-3F45-8942-38A4D0CBBC89}"/>
              </a:ext>
            </a:extLst>
          </p:cNvPr>
          <p:cNvPicPr>
            <a:picLocks noChangeAspect="1"/>
          </p:cNvPicPr>
          <p:nvPr/>
        </p:nvPicPr>
        <p:blipFill rotWithShape="1">
          <a:blip r:embed="rId4"/>
          <a:srcRect l="81239" t="60765"/>
          <a:stretch/>
        </p:blipFill>
        <p:spPr>
          <a:xfrm>
            <a:off x="2472247" y="1219220"/>
            <a:ext cx="1640171" cy="2982986"/>
          </a:xfrm>
          <a:prstGeom prst="rect">
            <a:avLst/>
          </a:prstGeom>
        </p:spPr>
      </p:pic>
    </p:spTree>
    <p:extLst>
      <p:ext uri="{BB962C8B-B14F-4D97-AF65-F5344CB8AC3E}">
        <p14:creationId xmlns:p14="http://schemas.microsoft.com/office/powerpoint/2010/main" val="522826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41" grpId="0" animBg="1"/>
      <p:bldP spid="42" grpId="0" animBg="1"/>
      <p:bldP spid="4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 name="Google Shape;82;p16"/>
          <p:cNvSpPr txBox="1">
            <a:spLocks/>
          </p:cNvSpPr>
          <p:nvPr/>
        </p:nvSpPr>
        <p:spPr>
          <a:xfrm>
            <a:off x="370406" y="86050"/>
            <a:ext cx="85206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b="1">
                <a:solidFill>
                  <a:srgbClr val="351C75"/>
                </a:solidFill>
              </a:rPr>
              <a:t>Read labels </a:t>
            </a:r>
            <a:r>
              <a:rPr lang="en-US" altLang="ko-Kore-KR" b="1">
                <a:solidFill>
                  <a:srgbClr val="351C75"/>
                </a:solidFill>
              </a:rPr>
              <a:t>Algorithm - OCR</a:t>
            </a:r>
            <a:endParaRPr lang="en-US" b="1">
              <a:solidFill>
                <a:srgbClr val="351C75"/>
              </a:solidFill>
            </a:endParaRPr>
          </a:p>
        </p:txBody>
      </p:sp>
      <p:sp>
        <p:nvSpPr>
          <p:cNvPr id="7" name="Google Shape;83;p16"/>
          <p:cNvSpPr/>
          <p:nvPr/>
        </p:nvSpPr>
        <p:spPr>
          <a:xfrm>
            <a:off x="250" y="700"/>
            <a:ext cx="311450" cy="742450"/>
          </a:xfrm>
          <a:prstGeom prst="rect">
            <a:avLst/>
          </a:prstGeom>
          <a:solidFill>
            <a:srgbClr val="351C75"/>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 name="그림 3">
            <a:extLst>
              <a:ext uri="{FF2B5EF4-FFF2-40B4-BE49-F238E27FC236}">
                <a16:creationId xmlns:a16="http://schemas.microsoft.com/office/drawing/2014/main" id="{13938DE7-9CB4-AA48-A73E-F1F53EC10404}"/>
              </a:ext>
            </a:extLst>
          </p:cNvPr>
          <p:cNvPicPr>
            <a:picLocks noChangeAspect="1"/>
          </p:cNvPicPr>
          <p:nvPr/>
        </p:nvPicPr>
        <p:blipFill>
          <a:blip r:embed="rId3"/>
          <a:stretch>
            <a:fillRect/>
          </a:stretch>
        </p:blipFill>
        <p:spPr>
          <a:xfrm>
            <a:off x="370406" y="1320817"/>
            <a:ext cx="3527402" cy="2350886"/>
          </a:xfrm>
          <a:prstGeom prst="rect">
            <a:avLst/>
          </a:prstGeom>
        </p:spPr>
      </p:pic>
      <p:sp>
        <p:nvSpPr>
          <p:cNvPr id="3" name="TextBox 2">
            <a:extLst>
              <a:ext uri="{FF2B5EF4-FFF2-40B4-BE49-F238E27FC236}">
                <a16:creationId xmlns:a16="http://schemas.microsoft.com/office/drawing/2014/main" id="{48580289-4BC6-274F-8486-E800388A205D}"/>
              </a:ext>
            </a:extLst>
          </p:cNvPr>
          <p:cNvSpPr txBox="1"/>
          <p:nvPr/>
        </p:nvSpPr>
        <p:spPr>
          <a:xfrm>
            <a:off x="4741333" y="1757596"/>
            <a:ext cx="3185886" cy="1477328"/>
          </a:xfrm>
          <a:prstGeom prst="rect">
            <a:avLst/>
          </a:prstGeom>
          <a:noFill/>
          <a:ln w="15875">
            <a:noFill/>
          </a:ln>
        </p:spPr>
        <p:txBody>
          <a:bodyPr wrap="square" rtlCol="0">
            <a:spAutoFit/>
          </a:bodyPr>
          <a:lstStyle/>
          <a:p>
            <a:pPr>
              <a:buClr>
                <a:srgbClr val="0B5394"/>
              </a:buClr>
            </a:pPr>
            <a:r>
              <a:rPr lang="en-US" altLang="ko-Kore-KR" sz="1500">
                <a:solidFill>
                  <a:srgbClr val="0B5394"/>
                </a:solidFill>
              </a:rPr>
              <a:t>Run tesseract OCR engine</a:t>
            </a:r>
          </a:p>
          <a:p>
            <a:pPr marL="342900" indent="-342900">
              <a:buClr>
                <a:srgbClr val="0B5394"/>
              </a:buClr>
              <a:buAutoNum type="arabicPeriod"/>
            </a:pPr>
            <a:r>
              <a:rPr lang="en-US" altLang="ko-Kore-KR" sz="1500">
                <a:solidFill>
                  <a:srgbClr val="0B5394"/>
                </a:solidFill>
              </a:rPr>
              <a:t>Original</a:t>
            </a:r>
          </a:p>
          <a:p>
            <a:pPr marL="342900" indent="-342900">
              <a:buClr>
                <a:srgbClr val="0B5394"/>
              </a:buClr>
              <a:buAutoNum type="arabicPeriod"/>
            </a:pPr>
            <a:r>
              <a:rPr lang="en-US" altLang="ko-Kore-KR" sz="1500" err="1">
                <a:solidFill>
                  <a:srgbClr val="0B5394"/>
                </a:solidFill>
              </a:rPr>
              <a:t>Binarized</a:t>
            </a:r>
            <a:r>
              <a:rPr lang="en-US" altLang="ko-Kore-KR" sz="1500">
                <a:solidFill>
                  <a:srgbClr val="0B5394"/>
                </a:solidFill>
              </a:rPr>
              <a:t> by </a:t>
            </a:r>
            <a:r>
              <a:rPr lang="en-US" altLang="ko-Kore-KR" sz="1500" err="1">
                <a:solidFill>
                  <a:srgbClr val="0B5394"/>
                </a:solidFill>
              </a:rPr>
              <a:t>thresholding</a:t>
            </a:r>
            <a:endParaRPr lang="en-US" altLang="ko-Kore-KR" sz="1500">
              <a:solidFill>
                <a:srgbClr val="0B5394"/>
              </a:solidFill>
            </a:endParaRPr>
          </a:p>
          <a:p>
            <a:pPr marL="342900" indent="-342900">
              <a:buClr>
                <a:srgbClr val="0B5394"/>
              </a:buClr>
              <a:buAutoNum type="arabicPeriod"/>
            </a:pPr>
            <a:r>
              <a:rPr lang="en-US" altLang="ko-Kore-KR" sz="1500">
                <a:solidFill>
                  <a:srgbClr val="0B5394"/>
                </a:solidFill>
              </a:rPr>
              <a:t>5x resized - original</a:t>
            </a:r>
          </a:p>
          <a:p>
            <a:pPr marL="342900" indent="-342900">
              <a:buClr>
                <a:srgbClr val="0B5394"/>
              </a:buClr>
              <a:buAutoNum type="arabicPeriod"/>
            </a:pPr>
            <a:r>
              <a:rPr lang="en-US" altLang="ko-Kore-KR" sz="1500">
                <a:solidFill>
                  <a:srgbClr val="0B5394"/>
                </a:solidFill>
              </a:rPr>
              <a:t>5x resized – binary</a:t>
            </a:r>
          </a:p>
          <a:p>
            <a:pPr marL="342900" indent="-342900">
              <a:buClr>
                <a:srgbClr val="0B5394"/>
              </a:buClr>
              <a:buAutoNum type="arabicPeriod"/>
            </a:pPr>
            <a:r>
              <a:rPr lang="en-US" altLang="ko-Kore-KR" sz="1500">
                <a:solidFill>
                  <a:srgbClr val="0B5394"/>
                </a:solidFill>
              </a:rPr>
              <a:t>4 </a:t>
            </a:r>
            <a:r>
              <a:rPr lang="en-US" altLang="ko-Kore-KR" sz="1500" err="1">
                <a:solidFill>
                  <a:srgbClr val="0B5394"/>
                </a:solidFill>
              </a:rPr>
              <a:t>binarized</a:t>
            </a:r>
            <a:r>
              <a:rPr lang="en-US" altLang="ko-Kore-KR" sz="1500">
                <a:solidFill>
                  <a:srgbClr val="0B5394"/>
                </a:solidFill>
              </a:rPr>
              <a:t> again</a:t>
            </a:r>
            <a:endParaRPr lang="ko-Kore-KR" altLang="en-US" sz="1500">
              <a:solidFill>
                <a:srgbClr val="0B5394"/>
              </a:solidFill>
            </a:endParaRPr>
          </a:p>
        </p:txBody>
      </p:sp>
    </p:spTree>
    <p:extLst>
      <p:ext uri="{BB962C8B-B14F-4D97-AF65-F5344CB8AC3E}">
        <p14:creationId xmlns:p14="http://schemas.microsoft.com/office/powerpoint/2010/main" val="9370891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27" name="Google Shape;82;p16"/>
          <p:cNvSpPr txBox="1">
            <a:spLocks/>
          </p:cNvSpPr>
          <p:nvPr/>
        </p:nvSpPr>
        <p:spPr>
          <a:xfrm>
            <a:off x="370406" y="86050"/>
            <a:ext cx="8520600" cy="57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altLang="ko-KR" b="1" dirty="0">
                <a:solidFill>
                  <a:srgbClr val="351C75"/>
                </a:solidFill>
              </a:rPr>
              <a:t>Separate series with HSV colors</a:t>
            </a:r>
            <a:endParaRPr lang="en-US" b="1" dirty="0">
              <a:solidFill>
                <a:srgbClr val="351C75"/>
              </a:solidFill>
            </a:endParaRPr>
          </a:p>
        </p:txBody>
      </p:sp>
      <p:sp>
        <p:nvSpPr>
          <p:cNvPr id="28" name="Google Shape;83;p16"/>
          <p:cNvSpPr/>
          <p:nvPr/>
        </p:nvSpPr>
        <p:spPr>
          <a:xfrm>
            <a:off x="250" y="700"/>
            <a:ext cx="311450" cy="742450"/>
          </a:xfrm>
          <a:prstGeom prst="rect">
            <a:avLst/>
          </a:prstGeom>
          <a:solidFill>
            <a:srgbClr val="351C75"/>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 name="그룹 25"/>
          <p:cNvGrpSpPr/>
          <p:nvPr/>
        </p:nvGrpSpPr>
        <p:grpSpPr>
          <a:xfrm>
            <a:off x="6997098" y="1079440"/>
            <a:ext cx="895590" cy="3742589"/>
            <a:chOff x="6963230" y="279400"/>
            <a:chExt cx="1276586" cy="4542629"/>
          </a:xfrm>
        </p:grpSpPr>
        <p:sp>
          <p:nvSpPr>
            <p:cNvPr id="25" name="직사각형 24"/>
            <p:cNvSpPr/>
            <p:nvPr/>
          </p:nvSpPr>
          <p:spPr>
            <a:xfrm>
              <a:off x="6963230" y="279400"/>
              <a:ext cx="1276586" cy="4542629"/>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0" name="그룹 9"/>
            <p:cNvGrpSpPr/>
            <p:nvPr/>
          </p:nvGrpSpPr>
          <p:grpSpPr>
            <a:xfrm>
              <a:off x="7047298" y="359941"/>
              <a:ext cx="1110144" cy="4397697"/>
              <a:chOff x="3056951" y="773255"/>
              <a:chExt cx="877612" cy="4015043"/>
            </a:xfrm>
          </p:grpSpPr>
          <p:pic>
            <p:nvPicPr>
              <p:cNvPr id="5" name="그림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56951" y="3216150"/>
                <a:ext cx="876923" cy="764104"/>
              </a:xfrm>
              <a:prstGeom prst="rect">
                <a:avLst/>
              </a:prstGeom>
              <a:ln w="15875">
                <a:noFill/>
              </a:ln>
            </p:spPr>
          </p:pic>
          <p:pic>
            <p:nvPicPr>
              <p:cNvPr id="6" name="그림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57639" y="773255"/>
                <a:ext cx="876924" cy="764104"/>
              </a:xfrm>
              <a:prstGeom prst="rect">
                <a:avLst/>
              </a:prstGeom>
              <a:ln w="15875">
                <a:noFill/>
              </a:ln>
            </p:spPr>
          </p:pic>
          <p:pic>
            <p:nvPicPr>
              <p:cNvPr id="7" name="그림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57640" y="1600064"/>
                <a:ext cx="876923" cy="764103"/>
              </a:xfrm>
              <a:prstGeom prst="rect">
                <a:avLst/>
              </a:prstGeom>
              <a:ln w="15875">
                <a:noFill/>
              </a:ln>
            </p:spPr>
          </p:pic>
          <p:pic>
            <p:nvPicPr>
              <p:cNvPr id="8" name="그림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56951" y="2408108"/>
                <a:ext cx="876923" cy="764104"/>
              </a:xfrm>
              <a:prstGeom prst="rect">
                <a:avLst/>
              </a:prstGeom>
              <a:ln w="15875">
                <a:noFill/>
              </a:ln>
            </p:spPr>
          </p:pic>
          <p:pic>
            <p:nvPicPr>
              <p:cNvPr id="9" name="그림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056951" y="4024195"/>
                <a:ext cx="876923" cy="764103"/>
              </a:xfrm>
              <a:prstGeom prst="rect">
                <a:avLst/>
              </a:prstGeom>
              <a:ln w="15875">
                <a:noFill/>
              </a:ln>
            </p:spPr>
          </p:pic>
        </p:grpSp>
      </p:grpSp>
      <p:grpSp>
        <p:nvGrpSpPr>
          <p:cNvPr id="17" name="그룹 16"/>
          <p:cNvGrpSpPr/>
          <p:nvPr/>
        </p:nvGrpSpPr>
        <p:grpSpPr>
          <a:xfrm>
            <a:off x="143933" y="743150"/>
            <a:ext cx="6136946" cy="4322371"/>
            <a:chOff x="1409073" y="854439"/>
            <a:chExt cx="4714409" cy="3921129"/>
          </a:xfrm>
        </p:grpSpPr>
        <p:grpSp>
          <p:nvGrpSpPr>
            <p:cNvPr id="15" name="그룹 14"/>
            <p:cNvGrpSpPr/>
            <p:nvPr/>
          </p:nvGrpSpPr>
          <p:grpSpPr>
            <a:xfrm>
              <a:off x="1409073" y="854439"/>
              <a:ext cx="4714409" cy="3921129"/>
              <a:chOff x="1645914" y="377185"/>
              <a:chExt cx="5852172" cy="4389129"/>
            </a:xfrm>
          </p:grpSpPr>
          <p:pic>
            <p:nvPicPr>
              <p:cNvPr id="13" name="그림 12"/>
              <p:cNvPicPr>
                <a:picLocks noChangeAspect="1"/>
              </p:cNvPicPr>
              <p:nvPr/>
            </p:nvPicPr>
            <p:blipFill>
              <a:blip r:embed="rId8">
                <a:alphaModFix/>
                <a:extLst>
                  <a:ext uri="{28A0092B-C50C-407E-A947-70E740481C1C}">
                    <a14:useLocalDpi xmlns:a14="http://schemas.microsoft.com/office/drawing/2010/main" val="0"/>
                  </a:ext>
                </a:extLst>
              </a:blip>
              <a:stretch>
                <a:fillRect/>
              </a:stretch>
            </p:blipFill>
            <p:spPr>
              <a:xfrm>
                <a:off x="1645914" y="377185"/>
                <a:ext cx="5852172" cy="4389129"/>
              </a:xfrm>
              <a:prstGeom prst="rect">
                <a:avLst/>
              </a:prstGeom>
              <a:noFill/>
              <a:ln w="15875">
                <a:solidFill>
                  <a:srgbClr val="002060"/>
                </a:solidFill>
              </a:ln>
            </p:spPr>
          </p:pic>
          <p:sp>
            <p:nvSpPr>
              <p:cNvPr id="14" name="타원 13"/>
              <p:cNvSpPr/>
              <p:nvPr/>
            </p:nvSpPr>
            <p:spPr>
              <a:xfrm>
                <a:off x="5793698" y="1019410"/>
                <a:ext cx="367259" cy="389665"/>
              </a:xfrm>
              <a:prstGeom prst="ellipse">
                <a:avLst/>
              </a:prstGeom>
              <a:noFill/>
              <a:ln>
                <a:solidFill>
                  <a:srgbClr val="FC6C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타원 28"/>
              <p:cNvSpPr/>
              <p:nvPr/>
            </p:nvSpPr>
            <p:spPr>
              <a:xfrm>
                <a:off x="6278633" y="1353596"/>
                <a:ext cx="367259" cy="389665"/>
              </a:xfrm>
              <a:prstGeom prst="ellipse">
                <a:avLst/>
              </a:prstGeom>
              <a:noFill/>
              <a:ln>
                <a:solidFill>
                  <a:srgbClr val="FC6C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타원 29"/>
              <p:cNvSpPr/>
              <p:nvPr/>
            </p:nvSpPr>
            <p:spPr>
              <a:xfrm>
                <a:off x="6368703" y="2376916"/>
                <a:ext cx="367259" cy="389665"/>
              </a:xfrm>
              <a:prstGeom prst="ellipse">
                <a:avLst/>
              </a:prstGeom>
              <a:noFill/>
              <a:ln>
                <a:solidFill>
                  <a:srgbClr val="FC6C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타원 30"/>
              <p:cNvSpPr/>
              <p:nvPr/>
            </p:nvSpPr>
            <p:spPr>
              <a:xfrm>
                <a:off x="5821076" y="2426416"/>
                <a:ext cx="367259" cy="389665"/>
              </a:xfrm>
              <a:prstGeom prst="ellipse">
                <a:avLst/>
              </a:prstGeom>
              <a:noFill/>
              <a:ln>
                <a:solidFill>
                  <a:srgbClr val="FC6C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 name="타원 31"/>
              <p:cNvSpPr/>
              <p:nvPr/>
            </p:nvSpPr>
            <p:spPr>
              <a:xfrm>
                <a:off x="5678689" y="3873673"/>
                <a:ext cx="367259" cy="389665"/>
              </a:xfrm>
              <a:prstGeom prst="ellipse">
                <a:avLst/>
              </a:prstGeom>
              <a:noFill/>
              <a:ln>
                <a:solidFill>
                  <a:srgbClr val="FC6C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6" name="그림 15">
              <a:extLst>
                <a:ext uri="{FF2B5EF4-FFF2-40B4-BE49-F238E27FC236}">
                  <a16:creationId xmlns:a16="http://schemas.microsoft.com/office/drawing/2014/main" id="{267230AE-A747-44D5-8444-C9041842AEF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144006" y="2737687"/>
              <a:ext cx="1573393" cy="1370968"/>
            </a:xfrm>
            <a:prstGeom prst="rect">
              <a:avLst/>
            </a:prstGeom>
            <a:ln>
              <a:solidFill>
                <a:srgbClr val="002060"/>
              </a:solidFill>
            </a:ln>
          </p:spPr>
        </p:pic>
      </p:grpSp>
      <p:sp>
        <p:nvSpPr>
          <p:cNvPr id="21" name="도형 20"/>
          <p:cNvSpPr/>
          <p:nvPr/>
        </p:nvSpPr>
        <p:spPr>
          <a:xfrm rot="523252">
            <a:off x="4789216" y="1180369"/>
            <a:ext cx="2129600" cy="533692"/>
          </a:xfrm>
          <a:prstGeom prst="swooshArrow">
            <a:avLst>
              <a:gd name="adj1" fmla="val 25000"/>
              <a:gd name="adj2" fmla="val 25000"/>
            </a:avLst>
          </a:prstGeom>
          <a:gradFill>
            <a:gsLst>
              <a:gs pos="100000">
                <a:schemeClr val="accent1">
                  <a:lumMod val="5000"/>
                  <a:lumOff val="95000"/>
                </a:schemeClr>
              </a:gs>
              <a:gs pos="0">
                <a:srgbClr val="275FC3"/>
              </a:gs>
              <a:gs pos="43000">
                <a:srgbClr val="337AFC"/>
              </a:gs>
              <a:gs pos="100000">
                <a:srgbClr val="FFFFFF"/>
              </a:gs>
            </a:gsLst>
            <a:lin ang="5400000" scaled="1"/>
          </a:gradFill>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40" name="도형 39"/>
          <p:cNvSpPr/>
          <p:nvPr/>
        </p:nvSpPr>
        <p:spPr>
          <a:xfrm rot="1303996">
            <a:off x="5273358" y="1786527"/>
            <a:ext cx="1728898" cy="461651"/>
          </a:xfrm>
          <a:prstGeom prst="swooshArrow">
            <a:avLst>
              <a:gd name="adj1" fmla="val 32291"/>
              <a:gd name="adj2" fmla="val 25000"/>
            </a:avLst>
          </a:prstGeom>
          <a:gradFill>
            <a:gsLst>
              <a:gs pos="100000">
                <a:schemeClr val="accent1">
                  <a:lumMod val="5000"/>
                  <a:lumOff val="95000"/>
                </a:schemeClr>
              </a:gs>
              <a:gs pos="0">
                <a:srgbClr val="13BEB8"/>
              </a:gs>
              <a:gs pos="33000">
                <a:srgbClr val="13BEB8"/>
              </a:gs>
              <a:gs pos="100000">
                <a:srgbClr val="FFFFFF"/>
              </a:gs>
            </a:gsLst>
            <a:lin ang="5400000" scaled="1"/>
          </a:gradFill>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41" name="도형 40"/>
          <p:cNvSpPr/>
          <p:nvPr/>
        </p:nvSpPr>
        <p:spPr>
          <a:xfrm rot="621265">
            <a:off x="5354774" y="2605416"/>
            <a:ext cx="1635040" cy="473512"/>
          </a:xfrm>
          <a:prstGeom prst="swooshArrow">
            <a:avLst>
              <a:gd name="adj1" fmla="val 32291"/>
              <a:gd name="adj2" fmla="val 25000"/>
            </a:avLst>
          </a:prstGeom>
          <a:gradFill>
            <a:gsLst>
              <a:gs pos="100000">
                <a:schemeClr val="accent1">
                  <a:lumMod val="5000"/>
                  <a:lumOff val="95000"/>
                </a:schemeClr>
              </a:gs>
              <a:gs pos="0">
                <a:srgbClr val="C8BF28"/>
              </a:gs>
              <a:gs pos="33000">
                <a:srgbClr val="CDC329"/>
              </a:gs>
              <a:gs pos="100000">
                <a:srgbClr val="FFFFFF"/>
              </a:gs>
            </a:gsLst>
            <a:lin ang="5400000" scaled="1"/>
          </a:gradFill>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42" name="도형 41"/>
          <p:cNvSpPr/>
          <p:nvPr/>
        </p:nvSpPr>
        <p:spPr>
          <a:xfrm rot="21211362" flipV="1">
            <a:off x="4803094" y="2924201"/>
            <a:ext cx="2101844" cy="985044"/>
          </a:xfrm>
          <a:prstGeom prst="swooshArrow">
            <a:avLst>
              <a:gd name="adj1" fmla="val 23724"/>
              <a:gd name="adj2" fmla="val 21410"/>
            </a:avLst>
          </a:prstGeom>
          <a:gradFill>
            <a:gsLst>
              <a:gs pos="100000">
                <a:schemeClr val="accent1">
                  <a:lumMod val="5000"/>
                  <a:lumOff val="95000"/>
                </a:schemeClr>
              </a:gs>
              <a:gs pos="0">
                <a:srgbClr val="3D26A8"/>
              </a:gs>
              <a:gs pos="33000">
                <a:srgbClr val="3E27AB"/>
              </a:gs>
              <a:gs pos="99000">
                <a:srgbClr val="FFFFFF"/>
              </a:gs>
            </a:gsLst>
            <a:lin ang="5400000" scaled="1"/>
          </a:gradFill>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43" name="도형 42"/>
          <p:cNvSpPr/>
          <p:nvPr/>
        </p:nvSpPr>
        <p:spPr>
          <a:xfrm rot="20395138" flipV="1">
            <a:off x="4753136" y="4033468"/>
            <a:ext cx="2188476" cy="900097"/>
          </a:xfrm>
          <a:prstGeom prst="swooshArrow">
            <a:avLst>
              <a:gd name="adj1" fmla="val 23724"/>
              <a:gd name="adj2" fmla="val 25000"/>
            </a:avLst>
          </a:prstGeom>
          <a:gradFill>
            <a:gsLst>
              <a:gs pos="100000">
                <a:schemeClr val="accent1">
                  <a:lumMod val="5000"/>
                  <a:lumOff val="95000"/>
                </a:schemeClr>
              </a:gs>
              <a:gs pos="0">
                <a:schemeClr val="accent6">
                  <a:lumMod val="75000"/>
                </a:schemeClr>
              </a:gs>
              <a:gs pos="58000">
                <a:srgbClr val="F9FA14"/>
              </a:gs>
              <a:gs pos="99000">
                <a:srgbClr val="FFFFFF"/>
              </a:gs>
            </a:gsLst>
            <a:lin ang="5400000" scaled="1"/>
          </a:gradFill>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24" name="TextBox 23"/>
          <p:cNvSpPr txBox="1"/>
          <p:nvPr/>
        </p:nvSpPr>
        <p:spPr>
          <a:xfrm>
            <a:off x="1460308" y="987405"/>
            <a:ext cx="3570821" cy="338554"/>
          </a:xfrm>
          <a:prstGeom prst="rect">
            <a:avLst/>
          </a:prstGeom>
          <a:noFill/>
        </p:spPr>
        <p:txBody>
          <a:bodyPr wrap="square" rtlCol="0">
            <a:spAutoFit/>
          </a:bodyPr>
          <a:lstStyle/>
          <a:p>
            <a:pPr algn="ctr"/>
            <a:r>
              <a:rPr lang="en-US" altLang="ko-KR" sz="1600">
                <a:solidFill>
                  <a:srgbClr val="002060"/>
                </a:solidFill>
              </a:rPr>
              <a:t>H-S Histogram of 3D bar chart image</a:t>
            </a:r>
            <a:endParaRPr lang="ko-KR" altLang="en-US" sz="1600">
              <a:solidFill>
                <a:srgbClr val="002060"/>
              </a:solidFill>
            </a:endParaRPr>
          </a:p>
        </p:txBody>
      </p:sp>
      <p:sp>
        <p:nvSpPr>
          <p:cNvPr id="33" name="TextBox 32"/>
          <p:cNvSpPr txBox="1"/>
          <p:nvPr/>
        </p:nvSpPr>
        <p:spPr>
          <a:xfrm>
            <a:off x="6411959" y="718895"/>
            <a:ext cx="2065867" cy="338554"/>
          </a:xfrm>
          <a:prstGeom prst="rect">
            <a:avLst/>
          </a:prstGeom>
          <a:noFill/>
        </p:spPr>
        <p:txBody>
          <a:bodyPr wrap="square" rtlCol="0">
            <a:spAutoFit/>
          </a:bodyPr>
          <a:lstStyle>
            <a:defPPr marR="0" lvl="0" algn="l" rtl="0">
              <a:lnSpc>
                <a:spcPct val="100000"/>
              </a:lnSpc>
              <a:spcBef>
                <a:spcPts val="0"/>
              </a:spcBef>
              <a:spcAft>
                <a:spcPts val="0"/>
              </a:spcAft>
            </a:defPPr>
            <a:lvl1pPr algn="ctr">
              <a:defRPr sz="1600">
                <a:solidFill>
                  <a:srgbClr val="002060"/>
                </a:solidFill>
              </a:defRPr>
            </a:lvl1pPr>
          </a:lstStyle>
          <a:p>
            <a:r>
              <a:rPr lang="en-US" altLang="ko-KR" dirty="0"/>
              <a:t>Number of series : 5</a:t>
            </a:r>
            <a:endParaRPr lang="ko-KR" altLang="en-US" dirty="0"/>
          </a:p>
        </p:txBody>
      </p:sp>
    </p:spTree>
    <p:extLst>
      <p:ext uri="{BB962C8B-B14F-4D97-AF65-F5344CB8AC3E}">
        <p14:creationId xmlns:p14="http://schemas.microsoft.com/office/powerpoint/2010/main" val="3580856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pic>
        <p:nvPicPr>
          <p:cNvPr id="79" name="그림 78"/>
          <p:cNvPicPr>
            <a:picLocks noChangeAspect="1"/>
          </p:cNvPicPr>
          <p:nvPr/>
        </p:nvPicPr>
        <p:blipFill>
          <a:blip r:embed="rId3">
            <a:alphaModFix/>
          </a:blip>
          <a:stretch>
            <a:fillRect/>
          </a:stretch>
        </p:blipFill>
        <p:spPr>
          <a:xfrm>
            <a:off x="2005559" y="1397634"/>
            <a:ext cx="3701876" cy="3208293"/>
          </a:xfrm>
          <a:prstGeom prst="rect">
            <a:avLst/>
          </a:prstGeom>
          <a:noFill/>
          <a:ln w="15875">
            <a:solidFill>
              <a:srgbClr val="002060"/>
            </a:solidFill>
          </a:ln>
        </p:spPr>
      </p:pic>
      <p:sp>
        <p:nvSpPr>
          <p:cNvPr id="27" name="Google Shape;82;p16"/>
          <p:cNvSpPr txBox="1">
            <a:spLocks/>
          </p:cNvSpPr>
          <p:nvPr/>
        </p:nvSpPr>
        <p:spPr>
          <a:xfrm>
            <a:off x="370406" y="86050"/>
            <a:ext cx="8520600" cy="57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altLang="ko-KR" b="1" dirty="0">
                <a:solidFill>
                  <a:srgbClr val="351C75"/>
                </a:solidFill>
              </a:rPr>
              <a:t>Separate series with HSV colors</a:t>
            </a:r>
            <a:endParaRPr lang="en-US" b="1" dirty="0">
              <a:solidFill>
                <a:srgbClr val="351C75"/>
              </a:solidFill>
            </a:endParaRPr>
          </a:p>
        </p:txBody>
      </p:sp>
      <p:sp>
        <p:nvSpPr>
          <p:cNvPr id="28" name="Google Shape;83;p16"/>
          <p:cNvSpPr/>
          <p:nvPr/>
        </p:nvSpPr>
        <p:spPr>
          <a:xfrm>
            <a:off x="250" y="700"/>
            <a:ext cx="311450" cy="742450"/>
          </a:xfrm>
          <a:prstGeom prst="rect">
            <a:avLst/>
          </a:prstGeom>
          <a:solidFill>
            <a:srgbClr val="351C75"/>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 name="그룹 32"/>
          <p:cNvGrpSpPr/>
          <p:nvPr/>
        </p:nvGrpSpPr>
        <p:grpSpPr>
          <a:xfrm>
            <a:off x="494640" y="1022554"/>
            <a:ext cx="1003902" cy="4054013"/>
            <a:chOff x="6963230" y="279400"/>
            <a:chExt cx="1276586" cy="4542629"/>
          </a:xfrm>
        </p:grpSpPr>
        <p:sp>
          <p:nvSpPr>
            <p:cNvPr id="34" name="직사각형 33"/>
            <p:cNvSpPr/>
            <p:nvPr/>
          </p:nvSpPr>
          <p:spPr>
            <a:xfrm>
              <a:off x="6963230" y="279400"/>
              <a:ext cx="1276586" cy="4542629"/>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35" name="그룹 34"/>
            <p:cNvGrpSpPr/>
            <p:nvPr/>
          </p:nvGrpSpPr>
          <p:grpSpPr>
            <a:xfrm>
              <a:off x="7046885" y="372673"/>
              <a:ext cx="1109274" cy="4358719"/>
              <a:chOff x="3056624" y="784879"/>
              <a:chExt cx="876924" cy="3979457"/>
            </a:xfrm>
          </p:grpSpPr>
          <p:pic>
            <p:nvPicPr>
              <p:cNvPr id="36" name="그림 3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56625" y="4000232"/>
                <a:ext cx="876923" cy="764104"/>
              </a:xfrm>
              <a:prstGeom prst="rect">
                <a:avLst/>
              </a:prstGeom>
              <a:ln w="15875">
                <a:noFill/>
              </a:ln>
            </p:spPr>
          </p:pic>
          <p:pic>
            <p:nvPicPr>
              <p:cNvPr id="37" name="그림 3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56624" y="3192819"/>
                <a:ext cx="876924" cy="764104"/>
              </a:xfrm>
              <a:prstGeom prst="rect">
                <a:avLst/>
              </a:prstGeom>
              <a:ln w="15875">
                <a:noFill/>
              </a:ln>
            </p:spPr>
          </p:pic>
          <p:pic>
            <p:nvPicPr>
              <p:cNvPr id="38" name="그림 3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56625" y="2390648"/>
                <a:ext cx="876923" cy="764103"/>
              </a:xfrm>
              <a:prstGeom prst="rect">
                <a:avLst/>
              </a:prstGeom>
              <a:ln w="15875">
                <a:noFill/>
              </a:ln>
            </p:spPr>
          </p:pic>
          <p:pic>
            <p:nvPicPr>
              <p:cNvPr id="39" name="그림 3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056624" y="1587525"/>
                <a:ext cx="876923" cy="764104"/>
              </a:xfrm>
              <a:prstGeom prst="rect">
                <a:avLst/>
              </a:prstGeom>
              <a:ln w="15875">
                <a:noFill/>
              </a:ln>
            </p:spPr>
          </p:pic>
          <p:pic>
            <p:nvPicPr>
              <p:cNvPr id="44" name="그림 4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056624" y="784879"/>
                <a:ext cx="876923" cy="764103"/>
              </a:xfrm>
              <a:prstGeom prst="rect">
                <a:avLst/>
              </a:prstGeom>
              <a:ln w="15875">
                <a:noFill/>
              </a:ln>
            </p:spPr>
          </p:pic>
        </p:grpSp>
      </p:grpSp>
      <p:sp>
        <p:nvSpPr>
          <p:cNvPr id="45" name="TextBox 44"/>
          <p:cNvSpPr txBox="1"/>
          <p:nvPr/>
        </p:nvSpPr>
        <p:spPr>
          <a:xfrm>
            <a:off x="-110071" y="739584"/>
            <a:ext cx="2206225" cy="338554"/>
          </a:xfrm>
          <a:prstGeom prst="rect">
            <a:avLst/>
          </a:prstGeom>
          <a:noFill/>
        </p:spPr>
        <p:txBody>
          <a:bodyPr wrap="square" rtlCol="0">
            <a:spAutoFit/>
          </a:bodyPr>
          <a:lstStyle>
            <a:defPPr marR="0" lvl="0" algn="l" rtl="0">
              <a:lnSpc>
                <a:spcPct val="100000"/>
              </a:lnSpc>
              <a:spcBef>
                <a:spcPts val="0"/>
              </a:spcBef>
              <a:spcAft>
                <a:spcPts val="0"/>
              </a:spcAft>
            </a:defPPr>
            <a:lvl1pPr algn="ctr">
              <a:defRPr sz="1600">
                <a:solidFill>
                  <a:srgbClr val="002060"/>
                </a:solidFill>
              </a:defRPr>
            </a:lvl1pPr>
          </a:lstStyle>
          <a:p>
            <a:r>
              <a:rPr lang="en-US" altLang="ko-KR"/>
              <a:t>Sorted in series order</a:t>
            </a:r>
            <a:endParaRPr lang="ko-KR" altLang="en-US"/>
          </a:p>
        </p:txBody>
      </p:sp>
      <p:grpSp>
        <p:nvGrpSpPr>
          <p:cNvPr id="60" name="그룹 59"/>
          <p:cNvGrpSpPr/>
          <p:nvPr/>
        </p:nvGrpSpPr>
        <p:grpSpPr>
          <a:xfrm>
            <a:off x="4681468" y="3376381"/>
            <a:ext cx="625457" cy="1054426"/>
            <a:chOff x="4661209" y="3369407"/>
            <a:chExt cx="625457" cy="1054426"/>
          </a:xfrm>
        </p:grpSpPr>
        <p:cxnSp>
          <p:nvCxnSpPr>
            <p:cNvPr id="61" name="직선 연결선 60"/>
            <p:cNvCxnSpPr>
              <a:stCxn id="62" idx="4"/>
            </p:cNvCxnSpPr>
            <p:nvPr/>
          </p:nvCxnSpPr>
          <p:spPr>
            <a:xfrm flipV="1">
              <a:off x="4775200" y="3468206"/>
              <a:ext cx="395877" cy="95562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62" name="타원 61"/>
            <p:cNvSpPr/>
            <p:nvPr/>
          </p:nvSpPr>
          <p:spPr>
            <a:xfrm>
              <a:off x="4724400" y="4318001"/>
              <a:ext cx="101600" cy="105832"/>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3" name="타원 62"/>
            <p:cNvSpPr/>
            <p:nvPr/>
          </p:nvSpPr>
          <p:spPr>
            <a:xfrm>
              <a:off x="5130800" y="3369407"/>
              <a:ext cx="101600" cy="105832"/>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4" name="원호 63"/>
            <p:cNvSpPr/>
            <p:nvPr/>
          </p:nvSpPr>
          <p:spPr>
            <a:xfrm rot="1289040">
              <a:off x="4661209" y="4119640"/>
              <a:ext cx="311733" cy="258269"/>
            </a:xfrm>
            <a:prstGeom prst="arc">
              <a:avLst>
                <a:gd name="adj1" fmla="val 17109194"/>
                <a:gd name="adj2" fmla="val 4795891"/>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65" name="원호 64"/>
            <p:cNvSpPr/>
            <p:nvPr/>
          </p:nvSpPr>
          <p:spPr>
            <a:xfrm rot="1289040">
              <a:off x="4767362" y="3886180"/>
              <a:ext cx="311733" cy="258269"/>
            </a:xfrm>
            <a:prstGeom prst="arc">
              <a:avLst>
                <a:gd name="adj1" fmla="val 17109194"/>
                <a:gd name="adj2" fmla="val 4795891"/>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66" name="원호 65"/>
            <p:cNvSpPr/>
            <p:nvPr/>
          </p:nvSpPr>
          <p:spPr>
            <a:xfrm rot="1289040">
              <a:off x="4862620" y="3654454"/>
              <a:ext cx="311733" cy="258269"/>
            </a:xfrm>
            <a:prstGeom prst="arc">
              <a:avLst>
                <a:gd name="adj1" fmla="val 17109194"/>
                <a:gd name="adj2" fmla="val 4795891"/>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67" name="원호 66"/>
            <p:cNvSpPr/>
            <p:nvPr/>
          </p:nvSpPr>
          <p:spPr>
            <a:xfrm rot="1289040">
              <a:off x="4974933" y="3430309"/>
              <a:ext cx="311733" cy="258269"/>
            </a:xfrm>
            <a:prstGeom prst="arc">
              <a:avLst>
                <a:gd name="adj1" fmla="val 17109194"/>
                <a:gd name="adj2" fmla="val 4795891"/>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grpSp>
      <p:cxnSp>
        <p:nvCxnSpPr>
          <p:cNvPr id="69" name="직선 화살표 연결선 68"/>
          <p:cNvCxnSpPr/>
          <p:nvPr/>
        </p:nvCxnSpPr>
        <p:spPr>
          <a:xfrm>
            <a:off x="5294994" y="3613315"/>
            <a:ext cx="936764" cy="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7" name="TextBox 76"/>
          <p:cNvSpPr txBox="1"/>
          <p:nvPr/>
        </p:nvSpPr>
        <p:spPr>
          <a:xfrm>
            <a:off x="6101783" y="3434135"/>
            <a:ext cx="2981174" cy="338554"/>
          </a:xfrm>
          <a:prstGeom prst="rect">
            <a:avLst/>
          </a:prstGeom>
          <a:noFill/>
        </p:spPr>
        <p:txBody>
          <a:bodyPr wrap="square" rtlCol="0">
            <a:spAutoFit/>
          </a:bodyPr>
          <a:lstStyle>
            <a:defPPr marR="0" lvl="0" algn="l" rtl="0">
              <a:lnSpc>
                <a:spcPct val="100000"/>
              </a:lnSpc>
              <a:spcBef>
                <a:spcPts val="0"/>
              </a:spcBef>
              <a:spcAft>
                <a:spcPts val="0"/>
              </a:spcAft>
            </a:defPPr>
            <a:lvl1pPr algn="ctr">
              <a:defRPr sz="1600">
                <a:solidFill>
                  <a:srgbClr val="002060"/>
                </a:solidFill>
              </a:defRPr>
            </a:lvl1pPr>
          </a:lstStyle>
          <a:p>
            <a:r>
              <a:rPr lang="en-US" altLang="ko-KR"/>
              <a:t>Interval length between series</a:t>
            </a:r>
            <a:endParaRPr lang="ko-KR" altLang="en-US"/>
          </a:p>
        </p:txBody>
      </p:sp>
      <p:cxnSp>
        <p:nvCxnSpPr>
          <p:cNvPr id="80" name="직선 화살표 연결선 79"/>
          <p:cNvCxnSpPr>
            <a:stCxn id="44" idx="3"/>
          </p:cNvCxnSpPr>
          <p:nvPr/>
        </p:nvCxnSpPr>
        <p:spPr>
          <a:xfrm>
            <a:off x="1432754" y="1479246"/>
            <a:ext cx="1589846" cy="78458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2" name="직선 화살표 연결선 81"/>
          <p:cNvCxnSpPr>
            <a:stCxn id="36" idx="3"/>
          </p:cNvCxnSpPr>
          <p:nvPr/>
        </p:nvCxnSpPr>
        <p:spPr>
          <a:xfrm flipV="1">
            <a:off x="1432755" y="4167887"/>
            <a:ext cx="1040938" cy="454340"/>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185519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 name="Google Shape;82;p16"/>
          <p:cNvSpPr txBox="1">
            <a:spLocks/>
          </p:cNvSpPr>
          <p:nvPr/>
        </p:nvSpPr>
        <p:spPr>
          <a:xfrm>
            <a:off x="370406" y="86050"/>
            <a:ext cx="85206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altLang="ko" b="1">
                <a:solidFill>
                  <a:srgbClr val="351C75"/>
                </a:solidFill>
              </a:rPr>
              <a:t>Head Definition</a:t>
            </a:r>
            <a:endParaRPr lang="en-US" b="1">
              <a:solidFill>
                <a:srgbClr val="351C75"/>
              </a:solidFill>
            </a:endParaRPr>
          </a:p>
        </p:txBody>
      </p:sp>
      <p:sp>
        <p:nvSpPr>
          <p:cNvPr id="7" name="Google Shape;83;p16"/>
          <p:cNvSpPr/>
          <p:nvPr/>
        </p:nvSpPr>
        <p:spPr>
          <a:xfrm>
            <a:off x="250" y="701"/>
            <a:ext cx="311450" cy="742450"/>
          </a:xfrm>
          <a:prstGeom prst="rect">
            <a:avLst/>
          </a:prstGeom>
          <a:solidFill>
            <a:srgbClr val="351C75"/>
          </a:solidFill>
          <a:ln w="9525" cap="flat" cmpd="sng">
            <a:noFill/>
            <a:prstDash val="solid"/>
            <a:round/>
            <a:headEnd type="none" w="sm" len="sm"/>
            <a:tailEnd type="none" w="sm" len="sm"/>
          </a:ln>
        </p:spPr>
        <p:txBody>
          <a:bodyPr spcFirstLastPara="1" wrap="square" lIns="91425" tIns="91425" rIns="91425" bIns="91425" anchor="ctr" anchorCtr="0">
            <a:noAutofit/>
          </a:bodyPr>
          <a:lstStyle/>
          <a:p>
            <a:endParaRPr sz="1800"/>
          </a:p>
        </p:txBody>
      </p:sp>
      <p:pic>
        <p:nvPicPr>
          <p:cNvPr id="3" name="그림 2">
            <a:extLst>
              <a:ext uri="{FF2B5EF4-FFF2-40B4-BE49-F238E27FC236}">
                <a16:creationId xmlns:a16="http://schemas.microsoft.com/office/drawing/2014/main" id="{267230AE-A747-44D5-8444-C9041842AE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406" y="1209406"/>
            <a:ext cx="3603200" cy="3139631"/>
          </a:xfrm>
          <a:prstGeom prst="rect">
            <a:avLst/>
          </a:prstGeom>
        </p:spPr>
      </p:pic>
      <p:pic>
        <p:nvPicPr>
          <p:cNvPr id="5" name="그림 4">
            <a:extLst>
              <a:ext uri="{FF2B5EF4-FFF2-40B4-BE49-F238E27FC236}">
                <a16:creationId xmlns:a16="http://schemas.microsoft.com/office/drawing/2014/main" id="{6CBF9F63-1F7A-4089-9303-A586332DB56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95600" y="2168875"/>
            <a:ext cx="634241" cy="390302"/>
          </a:xfrm>
          <a:prstGeom prst="rect">
            <a:avLst/>
          </a:prstGeom>
        </p:spPr>
      </p:pic>
      <p:pic>
        <p:nvPicPr>
          <p:cNvPr id="9" name="그림 8">
            <a:extLst>
              <a:ext uri="{FF2B5EF4-FFF2-40B4-BE49-F238E27FC236}">
                <a16:creationId xmlns:a16="http://schemas.microsoft.com/office/drawing/2014/main" id="{814E4300-670E-429E-A7A5-4F7E01885C0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95599" y="4169995"/>
            <a:ext cx="634241" cy="406565"/>
          </a:xfrm>
          <a:prstGeom prst="rect">
            <a:avLst/>
          </a:prstGeom>
        </p:spPr>
      </p:pic>
      <p:pic>
        <p:nvPicPr>
          <p:cNvPr id="11" name="그림 10">
            <a:extLst>
              <a:ext uri="{FF2B5EF4-FFF2-40B4-BE49-F238E27FC236}">
                <a16:creationId xmlns:a16="http://schemas.microsoft.com/office/drawing/2014/main" id="{84F2CD17-C1A7-4B15-8855-A3ED61FFA3C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95599" y="3656590"/>
            <a:ext cx="634241" cy="406565"/>
          </a:xfrm>
          <a:prstGeom prst="rect">
            <a:avLst/>
          </a:prstGeom>
        </p:spPr>
      </p:pic>
      <p:pic>
        <p:nvPicPr>
          <p:cNvPr id="13" name="그림 12">
            <a:extLst>
              <a:ext uri="{FF2B5EF4-FFF2-40B4-BE49-F238E27FC236}">
                <a16:creationId xmlns:a16="http://schemas.microsoft.com/office/drawing/2014/main" id="{CD110496-EB7D-4926-83CB-2B7D1179D40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887812" y="3179422"/>
            <a:ext cx="634241" cy="390302"/>
          </a:xfrm>
          <a:prstGeom prst="rect">
            <a:avLst/>
          </a:prstGeom>
        </p:spPr>
      </p:pic>
      <p:pic>
        <p:nvPicPr>
          <p:cNvPr id="15" name="그림 14">
            <a:extLst>
              <a:ext uri="{FF2B5EF4-FFF2-40B4-BE49-F238E27FC236}">
                <a16:creationId xmlns:a16="http://schemas.microsoft.com/office/drawing/2014/main" id="{4C224270-2A99-40E0-9E36-6DD9D290E67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895599" y="2666017"/>
            <a:ext cx="634241" cy="406565"/>
          </a:xfrm>
          <a:prstGeom prst="rect">
            <a:avLst/>
          </a:prstGeom>
        </p:spPr>
      </p:pic>
      <p:sp>
        <p:nvSpPr>
          <p:cNvPr id="16" name="타원 15">
            <a:extLst>
              <a:ext uri="{FF2B5EF4-FFF2-40B4-BE49-F238E27FC236}">
                <a16:creationId xmlns:a16="http://schemas.microsoft.com/office/drawing/2014/main" id="{5EED392A-98A3-42D0-B5AC-83805FED6E0C}"/>
              </a:ext>
            </a:extLst>
          </p:cNvPr>
          <p:cNvSpPr/>
          <p:nvPr/>
        </p:nvSpPr>
        <p:spPr>
          <a:xfrm>
            <a:off x="1617325" y="1631554"/>
            <a:ext cx="426628" cy="35904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p>
        </p:txBody>
      </p:sp>
      <p:sp>
        <p:nvSpPr>
          <p:cNvPr id="17" name="TextBox 16">
            <a:extLst>
              <a:ext uri="{FF2B5EF4-FFF2-40B4-BE49-F238E27FC236}">
                <a16:creationId xmlns:a16="http://schemas.microsoft.com/office/drawing/2014/main" id="{630A6A8D-3263-4A4C-88CA-2C2A58DB6B05}"/>
              </a:ext>
            </a:extLst>
          </p:cNvPr>
          <p:cNvSpPr txBox="1"/>
          <p:nvPr/>
        </p:nvSpPr>
        <p:spPr>
          <a:xfrm>
            <a:off x="4408567" y="905301"/>
            <a:ext cx="4242546" cy="600164"/>
          </a:xfrm>
          <a:prstGeom prst="rect">
            <a:avLst/>
          </a:prstGeom>
          <a:noFill/>
        </p:spPr>
        <p:txBody>
          <a:bodyPr wrap="square" rtlCol="0">
            <a:spAutoFit/>
          </a:bodyPr>
          <a:lstStyle/>
          <a:p>
            <a:r>
              <a:rPr lang="en-US" altLang="ko-KR" sz="1500">
                <a:solidFill>
                  <a:srgbClr val="0B5394"/>
                </a:solidFill>
                <a:latin typeface="Arial" panose="020B0604020202020204" pitchFamily="34" charset="0"/>
                <a:cs typeface="Arial" panose="020B0604020202020204" pitchFamily="34" charset="0"/>
              </a:rPr>
              <a:t>To read data from the bar,</a:t>
            </a:r>
          </a:p>
          <a:p>
            <a:r>
              <a:rPr lang="en-US" altLang="ko-KR" sz="1500">
                <a:solidFill>
                  <a:srgbClr val="0B5394"/>
                </a:solidFill>
                <a:latin typeface="Arial" panose="020B0604020202020204" pitchFamily="34" charset="0"/>
                <a:cs typeface="Arial" panose="020B0604020202020204" pitchFamily="34" charset="0"/>
              </a:rPr>
              <a:t>Humans first find </a:t>
            </a:r>
            <a:r>
              <a:rPr lang="en-US" altLang="ko-KR" sz="1800" b="1">
                <a:solidFill>
                  <a:srgbClr val="0B5394"/>
                </a:solidFill>
                <a:latin typeface="Arial" panose="020B0604020202020204" pitchFamily="34" charset="0"/>
                <a:cs typeface="Arial" panose="020B0604020202020204" pitchFamily="34" charset="0"/>
              </a:rPr>
              <a:t>the top face of each bar </a:t>
            </a: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1285E5CF-96A4-4019-A749-D1F087F2A010}"/>
                  </a:ext>
                </a:extLst>
              </p:cNvPr>
              <p:cNvSpPr txBox="1"/>
              <p:nvPr/>
            </p:nvSpPr>
            <p:spPr>
              <a:xfrm>
                <a:off x="4408567" y="1590900"/>
                <a:ext cx="4572000" cy="369332"/>
              </a:xfrm>
              <a:prstGeom prst="rect">
                <a:avLst/>
              </a:prstGeom>
              <a:noFill/>
            </p:spPr>
            <p:txBody>
              <a:bodyPr wrap="square">
                <a:spAutoFit/>
              </a:bodyPr>
              <a:lstStyle/>
              <a:p>
                <a:r>
                  <a:rPr lang="en-US" altLang="ko-KR" sz="1800" b="1">
                    <a:solidFill>
                      <a:srgbClr val="0B5394"/>
                    </a:solidFill>
                    <a:latin typeface="Arial" panose="020B0604020202020204" pitchFamily="34" charset="0"/>
                    <a:cs typeface="Arial" panose="020B0604020202020204" pitchFamily="34" charset="0"/>
                  </a:rPr>
                  <a:t>Head </a:t>
                </a:r>
                <a14:m>
                  <m:oMath xmlns:m="http://schemas.openxmlformats.org/officeDocument/2006/math">
                    <m:r>
                      <a:rPr lang="en-US" altLang="ko-KR" sz="1800" b="1" i="1">
                        <a:solidFill>
                          <a:srgbClr val="0B5394"/>
                        </a:solidFill>
                        <a:latin typeface="Cambria Math" panose="02040503050406030204" pitchFamily="18" charset="0"/>
                        <a:ea typeface="Cambria Math" panose="02040503050406030204" pitchFamily="18" charset="0"/>
                        <a:cs typeface="Arial" panose="020B0604020202020204" pitchFamily="34" charset="0"/>
                      </a:rPr>
                      <m:t>≡</m:t>
                    </m:r>
                  </m:oMath>
                </a14:m>
                <a:r>
                  <a:rPr lang="en-US" altLang="ko-KR" sz="1800" b="1">
                    <a:solidFill>
                      <a:srgbClr val="0B5394"/>
                    </a:solidFill>
                    <a:latin typeface="Arial" panose="020B0604020202020204" pitchFamily="34" charset="0"/>
                    <a:cs typeface="Arial" panose="020B0604020202020204" pitchFamily="34" charset="0"/>
                  </a:rPr>
                  <a:t> the top face of each bar </a:t>
                </a:r>
                <a:endParaRPr lang="ko-KR" altLang="en-US" sz="1800">
                  <a:solidFill>
                    <a:srgbClr val="0B5394"/>
                  </a:solidFill>
                </a:endParaRPr>
              </a:p>
            </p:txBody>
          </p:sp>
        </mc:Choice>
        <mc:Fallback xmlns="">
          <p:sp>
            <p:nvSpPr>
              <p:cNvPr id="22" name="TextBox 21">
                <a:extLst>
                  <a:ext uri="{FF2B5EF4-FFF2-40B4-BE49-F238E27FC236}">
                    <a16:creationId xmlns:a16="http://schemas.microsoft.com/office/drawing/2014/main" id="{1285E5CF-96A4-4019-A749-D1F087F2A010}"/>
                  </a:ext>
                </a:extLst>
              </p:cNvPr>
              <p:cNvSpPr txBox="1">
                <a:spLocks noRot="1" noChangeAspect="1" noMove="1" noResize="1" noEditPoints="1" noAdjustHandles="1" noChangeArrowheads="1" noChangeShapeType="1" noTextEdit="1"/>
              </p:cNvSpPr>
              <p:nvPr/>
            </p:nvSpPr>
            <p:spPr>
              <a:xfrm>
                <a:off x="4408567" y="1590900"/>
                <a:ext cx="4572000" cy="369332"/>
              </a:xfrm>
              <a:prstGeom prst="rect">
                <a:avLst/>
              </a:prstGeom>
              <a:blipFill>
                <a:blip r:embed="rId9"/>
                <a:stretch>
                  <a:fillRect l="-1108" t="-6667" b="-26667"/>
                </a:stretch>
              </a:blipFill>
            </p:spPr>
            <p:txBody>
              <a:bodyPr/>
              <a:lstStyle/>
              <a:p>
                <a:r>
                  <a:rPr lang="ko-Kore-KR" altLang="en-US">
                    <a:noFill/>
                  </a:rPr>
                  <a:t> </a:t>
                </a:r>
              </a:p>
            </p:txBody>
          </p:sp>
        </mc:Fallback>
      </mc:AlternateContent>
      <p:cxnSp>
        <p:nvCxnSpPr>
          <p:cNvPr id="26" name="직선 화살표 연결선 25">
            <a:extLst>
              <a:ext uri="{FF2B5EF4-FFF2-40B4-BE49-F238E27FC236}">
                <a16:creationId xmlns:a16="http://schemas.microsoft.com/office/drawing/2014/main" id="{83B40BD7-5546-4882-A2C4-E3A50784FB05}"/>
              </a:ext>
            </a:extLst>
          </p:cNvPr>
          <p:cNvCxnSpPr>
            <a:cxnSpLocks/>
            <a:stCxn id="16" idx="6"/>
            <a:endCxn id="5" idx="1"/>
          </p:cNvCxnSpPr>
          <p:nvPr/>
        </p:nvCxnSpPr>
        <p:spPr>
          <a:xfrm>
            <a:off x="2043953" y="1811074"/>
            <a:ext cx="3851647" cy="55295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0" name="타원 29">
            <a:extLst>
              <a:ext uri="{FF2B5EF4-FFF2-40B4-BE49-F238E27FC236}">
                <a16:creationId xmlns:a16="http://schemas.microsoft.com/office/drawing/2014/main" id="{A12AF966-4082-4EAE-931A-3A9FC7BFB9BF}"/>
              </a:ext>
            </a:extLst>
          </p:cNvPr>
          <p:cNvSpPr/>
          <p:nvPr/>
        </p:nvSpPr>
        <p:spPr>
          <a:xfrm>
            <a:off x="1535576" y="2283736"/>
            <a:ext cx="426628" cy="35904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p>
        </p:txBody>
      </p:sp>
      <p:cxnSp>
        <p:nvCxnSpPr>
          <p:cNvPr id="31" name="직선 화살표 연결선 30">
            <a:extLst>
              <a:ext uri="{FF2B5EF4-FFF2-40B4-BE49-F238E27FC236}">
                <a16:creationId xmlns:a16="http://schemas.microsoft.com/office/drawing/2014/main" id="{AFF4CEF3-92B9-47A7-A66D-05C8F955E3B1}"/>
              </a:ext>
            </a:extLst>
          </p:cNvPr>
          <p:cNvCxnSpPr>
            <a:cxnSpLocks/>
            <a:stCxn id="30" idx="6"/>
            <a:endCxn id="15" idx="1"/>
          </p:cNvCxnSpPr>
          <p:nvPr/>
        </p:nvCxnSpPr>
        <p:spPr>
          <a:xfrm>
            <a:off x="1962203" y="2463256"/>
            <a:ext cx="3933396" cy="40604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타원 32">
            <a:extLst>
              <a:ext uri="{FF2B5EF4-FFF2-40B4-BE49-F238E27FC236}">
                <a16:creationId xmlns:a16="http://schemas.microsoft.com/office/drawing/2014/main" id="{BF951700-7F17-4B53-BBFF-082180236B36}"/>
              </a:ext>
            </a:extLst>
          </p:cNvPr>
          <p:cNvSpPr/>
          <p:nvPr/>
        </p:nvSpPr>
        <p:spPr>
          <a:xfrm>
            <a:off x="1441980" y="2426663"/>
            <a:ext cx="426628" cy="35904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p>
        </p:txBody>
      </p:sp>
      <p:cxnSp>
        <p:nvCxnSpPr>
          <p:cNvPr id="34" name="직선 화살표 연결선 33">
            <a:extLst>
              <a:ext uri="{FF2B5EF4-FFF2-40B4-BE49-F238E27FC236}">
                <a16:creationId xmlns:a16="http://schemas.microsoft.com/office/drawing/2014/main" id="{AA002236-7DF8-402C-BB84-3D312F1A55B8}"/>
              </a:ext>
            </a:extLst>
          </p:cNvPr>
          <p:cNvCxnSpPr>
            <a:cxnSpLocks/>
            <a:stCxn id="33" idx="5"/>
            <a:endCxn id="13" idx="1"/>
          </p:cNvCxnSpPr>
          <p:nvPr/>
        </p:nvCxnSpPr>
        <p:spPr>
          <a:xfrm>
            <a:off x="1806130" y="2733123"/>
            <a:ext cx="4081682" cy="64145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직선 화살표 연결선 35">
            <a:extLst>
              <a:ext uri="{FF2B5EF4-FFF2-40B4-BE49-F238E27FC236}">
                <a16:creationId xmlns:a16="http://schemas.microsoft.com/office/drawing/2014/main" id="{EF33A56F-DA3D-47A8-900E-D6792043D425}"/>
              </a:ext>
            </a:extLst>
          </p:cNvPr>
          <p:cNvCxnSpPr>
            <a:cxnSpLocks/>
            <a:stCxn id="40" idx="5"/>
            <a:endCxn id="11" idx="1"/>
          </p:cNvCxnSpPr>
          <p:nvPr/>
        </p:nvCxnSpPr>
        <p:spPr>
          <a:xfrm>
            <a:off x="2877703" y="2940353"/>
            <a:ext cx="3017897" cy="91952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0" name="타원 39">
            <a:extLst>
              <a:ext uri="{FF2B5EF4-FFF2-40B4-BE49-F238E27FC236}">
                <a16:creationId xmlns:a16="http://schemas.microsoft.com/office/drawing/2014/main" id="{19FB5FF5-E433-49CE-846E-85411D7DD446}"/>
              </a:ext>
            </a:extLst>
          </p:cNvPr>
          <p:cNvSpPr/>
          <p:nvPr/>
        </p:nvSpPr>
        <p:spPr>
          <a:xfrm>
            <a:off x="2513553" y="2633893"/>
            <a:ext cx="426628" cy="35904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p>
        </p:txBody>
      </p:sp>
      <p:sp>
        <p:nvSpPr>
          <p:cNvPr id="47" name="타원 46">
            <a:extLst>
              <a:ext uri="{FF2B5EF4-FFF2-40B4-BE49-F238E27FC236}">
                <a16:creationId xmlns:a16="http://schemas.microsoft.com/office/drawing/2014/main" id="{55CE1EEA-B7AD-4C0D-9D2B-0B3EA025834A}"/>
              </a:ext>
            </a:extLst>
          </p:cNvPr>
          <p:cNvSpPr/>
          <p:nvPr/>
        </p:nvSpPr>
        <p:spPr>
          <a:xfrm>
            <a:off x="1649370" y="2786387"/>
            <a:ext cx="426628" cy="35904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p>
        </p:txBody>
      </p:sp>
      <p:cxnSp>
        <p:nvCxnSpPr>
          <p:cNvPr id="48" name="직선 화살표 연결선 47">
            <a:extLst>
              <a:ext uri="{FF2B5EF4-FFF2-40B4-BE49-F238E27FC236}">
                <a16:creationId xmlns:a16="http://schemas.microsoft.com/office/drawing/2014/main" id="{B4079225-A69A-4882-B62F-FC885E6F16F3}"/>
              </a:ext>
            </a:extLst>
          </p:cNvPr>
          <p:cNvCxnSpPr>
            <a:cxnSpLocks/>
            <a:stCxn id="47" idx="6"/>
            <a:endCxn id="9" idx="1"/>
          </p:cNvCxnSpPr>
          <p:nvPr/>
        </p:nvCxnSpPr>
        <p:spPr>
          <a:xfrm>
            <a:off x="2075998" y="2965906"/>
            <a:ext cx="3819602" cy="140737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66797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500"/>
                                        <p:tgtEl>
                                          <p:spTgt spid="26"/>
                                        </p:tgtEl>
                                      </p:cBhvr>
                                    </p:animEffect>
                                  </p:childTnLst>
                                </p:cTn>
                              </p:par>
                              <p:par>
                                <p:cTn id="11" presetID="10"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0"/>
                                        </p:tgtEl>
                                        <p:attrNameLst>
                                          <p:attrName>style.visibility</p:attrName>
                                        </p:attrNameLst>
                                      </p:cBhvr>
                                      <p:to>
                                        <p:strVal val="visible"/>
                                      </p:to>
                                    </p:set>
                                    <p:animEffect transition="in" filter="fade">
                                      <p:cBhvr>
                                        <p:cTn id="18" dur="500"/>
                                        <p:tgtEl>
                                          <p:spTgt spid="30"/>
                                        </p:tgtEl>
                                      </p:cBhvr>
                                    </p:animEffect>
                                  </p:childTnLst>
                                </p:cTn>
                              </p:par>
                              <p:par>
                                <p:cTn id="19" presetID="10" presetClass="entr" presetSubtype="0" fill="hold" nodeType="withEffect">
                                  <p:stCondLst>
                                    <p:cond delay="0"/>
                                  </p:stCondLst>
                                  <p:childTnLst>
                                    <p:set>
                                      <p:cBhvr>
                                        <p:cTn id="20" dur="1" fill="hold">
                                          <p:stCondLst>
                                            <p:cond delay="0"/>
                                          </p:stCondLst>
                                        </p:cTn>
                                        <p:tgtEl>
                                          <p:spTgt spid="31"/>
                                        </p:tgtEl>
                                        <p:attrNameLst>
                                          <p:attrName>style.visibility</p:attrName>
                                        </p:attrNameLst>
                                      </p:cBhvr>
                                      <p:to>
                                        <p:strVal val="visible"/>
                                      </p:to>
                                    </p:set>
                                    <p:animEffect transition="in" filter="fade">
                                      <p:cBhvr>
                                        <p:cTn id="21" dur="500"/>
                                        <p:tgtEl>
                                          <p:spTgt spid="31"/>
                                        </p:tgtEl>
                                      </p:cBhvr>
                                    </p:animEffect>
                                  </p:childTnLst>
                                </p:cTn>
                              </p:par>
                              <p:par>
                                <p:cTn id="22" presetID="10" presetClass="entr" presetSubtype="0" fill="hold" nodeType="with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500"/>
                                        <p:tgtEl>
                                          <p:spTgt spid="15"/>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3"/>
                                        </p:tgtEl>
                                        <p:attrNameLst>
                                          <p:attrName>style.visibility</p:attrName>
                                        </p:attrNameLst>
                                      </p:cBhvr>
                                      <p:to>
                                        <p:strVal val="visible"/>
                                      </p:to>
                                    </p:set>
                                    <p:animEffect transition="in" filter="fade">
                                      <p:cBhvr>
                                        <p:cTn id="29" dur="500"/>
                                        <p:tgtEl>
                                          <p:spTgt spid="33"/>
                                        </p:tgtEl>
                                      </p:cBhvr>
                                    </p:animEffect>
                                  </p:childTnLst>
                                </p:cTn>
                              </p:par>
                              <p:par>
                                <p:cTn id="30" presetID="10" presetClass="entr" presetSubtype="0" fill="hold" nodeType="withEffect">
                                  <p:stCondLst>
                                    <p:cond delay="0"/>
                                  </p:stCondLst>
                                  <p:childTnLst>
                                    <p:set>
                                      <p:cBhvr>
                                        <p:cTn id="31" dur="1" fill="hold">
                                          <p:stCondLst>
                                            <p:cond delay="0"/>
                                          </p:stCondLst>
                                        </p:cTn>
                                        <p:tgtEl>
                                          <p:spTgt spid="34"/>
                                        </p:tgtEl>
                                        <p:attrNameLst>
                                          <p:attrName>style.visibility</p:attrName>
                                        </p:attrNameLst>
                                      </p:cBhvr>
                                      <p:to>
                                        <p:strVal val="visible"/>
                                      </p:to>
                                    </p:set>
                                    <p:animEffect transition="in" filter="fade">
                                      <p:cBhvr>
                                        <p:cTn id="32" dur="500"/>
                                        <p:tgtEl>
                                          <p:spTgt spid="34"/>
                                        </p:tgtEl>
                                      </p:cBhvr>
                                    </p:animEffect>
                                  </p:childTnLst>
                                </p:cTn>
                              </p:par>
                              <p:par>
                                <p:cTn id="33" presetID="10" presetClass="entr" presetSubtype="0" fill="hold"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500"/>
                                        <p:tgtEl>
                                          <p:spTgt spid="13"/>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40"/>
                                        </p:tgtEl>
                                        <p:attrNameLst>
                                          <p:attrName>style.visibility</p:attrName>
                                        </p:attrNameLst>
                                      </p:cBhvr>
                                      <p:to>
                                        <p:strVal val="visible"/>
                                      </p:to>
                                    </p:set>
                                    <p:animEffect transition="in" filter="fade">
                                      <p:cBhvr>
                                        <p:cTn id="40" dur="500"/>
                                        <p:tgtEl>
                                          <p:spTgt spid="40"/>
                                        </p:tgtEl>
                                      </p:cBhvr>
                                    </p:animEffect>
                                  </p:childTnLst>
                                </p:cTn>
                              </p:par>
                              <p:par>
                                <p:cTn id="41" presetID="10" presetClass="entr" presetSubtype="0" fill="hold" nodeType="withEffect">
                                  <p:stCondLst>
                                    <p:cond delay="0"/>
                                  </p:stCondLst>
                                  <p:childTnLst>
                                    <p:set>
                                      <p:cBhvr>
                                        <p:cTn id="42" dur="1" fill="hold">
                                          <p:stCondLst>
                                            <p:cond delay="0"/>
                                          </p:stCondLst>
                                        </p:cTn>
                                        <p:tgtEl>
                                          <p:spTgt spid="36"/>
                                        </p:tgtEl>
                                        <p:attrNameLst>
                                          <p:attrName>style.visibility</p:attrName>
                                        </p:attrNameLst>
                                      </p:cBhvr>
                                      <p:to>
                                        <p:strVal val="visible"/>
                                      </p:to>
                                    </p:set>
                                    <p:animEffect transition="in" filter="fade">
                                      <p:cBhvr>
                                        <p:cTn id="43" dur="500"/>
                                        <p:tgtEl>
                                          <p:spTgt spid="36"/>
                                        </p:tgtEl>
                                      </p:cBhvr>
                                    </p:animEffect>
                                  </p:childTnLst>
                                </p:cTn>
                              </p:par>
                              <p:par>
                                <p:cTn id="44" presetID="10" presetClass="entr" presetSubtype="0" fill="hold" nodeType="withEffect">
                                  <p:stCondLst>
                                    <p:cond delay="0"/>
                                  </p:stCondLst>
                                  <p:childTnLst>
                                    <p:set>
                                      <p:cBhvr>
                                        <p:cTn id="45" dur="1" fill="hold">
                                          <p:stCondLst>
                                            <p:cond delay="0"/>
                                          </p:stCondLst>
                                        </p:cTn>
                                        <p:tgtEl>
                                          <p:spTgt spid="11"/>
                                        </p:tgtEl>
                                        <p:attrNameLst>
                                          <p:attrName>style.visibility</p:attrName>
                                        </p:attrNameLst>
                                      </p:cBhvr>
                                      <p:to>
                                        <p:strVal val="visible"/>
                                      </p:to>
                                    </p:set>
                                    <p:animEffect transition="in" filter="fade">
                                      <p:cBhvr>
                                        <p:cTn id="46" dur="500"/>
                                        <p:tgtEl>
                                          <p:spTgt spid="11"/>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47"/>
                                        </p:tgtEl>
                                        <p:attrNameLst>
                                          <p:attrName>style.visibility</p:attrName>
                                        </p:attrNameLst>
                                      </p:cBhvr>
                                      <p:to>
                                        <p:strVal val="visible"/>
                                      </p:to>
                                    </p:set>
                                    <p:animEffect transition="in" filter="fade">
                                      <p:cBhvr>
                                        <p:cTn id="51" dur="500"/>
                                        <p:tgtEl>
                                          <p:spTgt spid="47"/>
                                        </p:tgtEl>
                                      </p:cBhvr>
                                    </p:animEffect>
                                  </p:childTnLst>
                                </p:cTn>
                              </p:par>
                              <p:par>
                                <p:cTn id="52" presetID="10" presetClass="entr" presetSubtype="0" fill="hold" nodeType="withEffect">
                                  <p:stCondLst>
                                    <p:cond delay="0"/>
                                  </p:stCondLst>
                                  <p:childTnLst>
                                    <p:set>
                                      <p:cBhvr>
                                        <p:cTn id="53" dur="1" fill="hold">
                                          <p:stCondLst>
                                            <p:cond delay="0"/>
                                          </p:stCondLst>
                                        </p:cTn>
                                        <p:tgtEl>
                                          <p:spTgt spid="48"/>
                                        </p:tgtEl>
                                        <p:attrNameLst>
                                          <p:attrName>style.visibility</p:attrName>
                                        </p:attrNameLst>
                                      </p:cBhvr>
                                      <p:to>
                                        <p:strVal val="visible"/>
                                      </p:to>
                                    </p:set>
                                    <p:animEffect transition="in" filter="fade">
                                      <p:cBhvr>
                                        <p:cTn id="54" dur="500"/>
                                        <p:tgtEl>
                                          <p:spTgt spid="48"/>
                                        </p:tgtEl>
                                      </p:cBhvr>
                                    </p:animEffect>
                                  </p:childTnLst>
                                </p:cTn>
                              </p:par>
                              <p:par>
                                <p:cTn id="55" presetID="10" presetClass="entr" presetSubtype="0" fill="hold" nodeType="withEffect">
                                  <p:stCondLst>
                                    <p:cond delay="0"/>
                                  </p:stCondLst>
                                  <p:childTnLst>
                                    <p:set>
                                      <p:cBhvr>
                                        <p:cTn id="56" dur="1" fill="hold">
                                          <p:stCondLst>
                                            <p:cond delay="0"/>
                                          </p:stCondLst>
                                        </p:cTn>
                                        <p:tgtEl>
                                          <p:spTgt spid="9"/>
                                        </p:tgtEl>
                                        <p:attrNameLst>
                                          <p:attrName>style.visibility</p:attrName>
                                        </p:attrNameLst>
                                      </p:cBhvr>
                                      <p:to>
                                        <p:strVal val="visible"/>
                                      </p:to>
                                    </p:set>
                                    <p:animEffect transition="in" filter="fade">
                                      <p:cBhvr>
                                        <p:cTn id="5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30" grpId="0" animBg="1"/>
      <p:bldP spid="33" grpId="0" animBg="1"/>
      <p:bldP spid="40" grpId="0" animBg="1"/>
      <p:bldP spid="47"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 name="Google Shape;82;p16"/>
          <p:cNvSpPr txBox="1">
            <a:spLocks/>
          </p:cNvSpPr>
          <p:nvPr/>
        </p:nvSpPr>
        <p:spPr>
          <a:xfrm>
            <a:off x="370406" y="86050"/>
            <a:ext cx="85206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altLang="ko" b="1">
                <a:solidFill>
                  <a:srgbClr val="351C75"/>
                </a:solidFill>
              </a:rPr>
              <a:t>Head Detection</a:t>
            </a:r>
            <a:endParaRPr lang="en-US" b="1">
              <a:solidFill>
                <a:srgbClr val="351C75"/>
              </a:solidFill>
            </a:endParaRPr>
          </a:p>
        </p:txBody>
      </p:sp>
      <p:sp>
        <p:nvSpPr>
          <p:cNvPr id="7" name="Google Shape;83;p16"/>
          <p:cNvSpPr/>
          <p:nvPr/>
        </p:nvSpPr>
        <p:spPr>
          <a:xfrm>
            <a:off x="250" y="701"/>
            <a:ext cx="311450" cy="742450"/>
          </a:xfrm>
          <a:prstGeom prst="rect">
            <a:avLst/>
          </a:prstGeom>
          <a:solidFill>
            <a:srgbClr val="351C75"/>
          </a:solidFill>
          <a:ln w="9525" cap="flat" cmpd="sng">
            <a:noFill/>
            <a:prstDash val="solid"/>
            <a:round/>
            <a:headEnd type="none" w="sm" len="sm"/>
            <a:tailEnd type="none" w="sm" len="sm"/>
          </a:ln>
        </p:spPr>
        <p:txBody>
          <a:bodyPr spcFirstLastPara="1" wrap="square" lIns="91425" tIns="91425" rIns="91425" bIns="91425" anchor="ctr" anchorCtr="0">
            <a:noAutofit/>
          </a:bodyPr>
          <a:lstStyle/>
          <a:p>
            <a:endParaRPr sz="1800"/>
          </a:p>
        </p:txBody>
      </p:sp>
      <p:pic>
        <p:nvPicPr>
          <p:cNvPr id="21" name="그림 20" descr="장난감이(가) 표시된 사진&#10;&#10;자동 생성된 설명">
            <a:extLst>
              <a:ext uri="{FF2B5EF4-FFF2-40B4-BE49-F238E27FC236}">
                <a16:creationId xmlns:a16="http://schemas.microsoft.com/office/drawing/2014/main" id="{61903F66-35E3-47B4-9B04-85845D3FFA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9905" y="1022522"/>
            <a:ext cx="3197284" cy="2785937"/>
          </a:xfrm>
          <a:prstGeom prst="rect">
            <a:avLst/>
          </a:prstGeom>
          <a:ln>
            <a:solidFill>
              <a:schemeClr val="tx1"/>
            </a:solidFill>
          </a:ln>
        </p:spPr>
      </p:pic>
      <p:pic>
        <p:nvPicPr>
          <p:cNvPr id="17" name="그림 16" descr="장난감이(가) 표시된 사진&#10;&#10;자동 생성된 설명">
            <a:extLst>
              <a:ext uri="{FF2B5EF4-FFF2-40B4-BE49-F238E27FC236}">
                <a16:creationId xmlns:a16="http://schemas.microsoft.com/office/drawing/2014/main" id="{B319AD42-380F-46A2-B236-A43E7B2DFCD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9904" y="1030142"/>
            <a:ext cx="3197284" cy="2785937"/>
          </a:xfrm>
          <a:prstGeom prst="rect">
            <a:avLst/>
          </a:prstGeom>
          <a:ln>
            <a:solidFill>
              <a:schemeClr val="tx1"/>
            </a:solidFill>
          </a:ln>
        </p:spPr>
      </p:pic>
      <p:pic>
        <p:nvPicPr>
          <p:cNvPr id="25" name="그림 24" descr="장난감이(가) 표시된 사진&#10;&#10;자동 생성된 설명">
            <a:extLst>
              <a:ext uri="{FF2B5EF4-FFF2-40B4-BE49-F238E27FC236}">
                <a16:creationId xmlns:a16="http://schemas.microsoft.com/office/drawing/2014/main" id="{BA2E6B8A-2AF3-415B-990C-017733252FF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9904" y="1037762"/>
            <a:ext cx="3197284" cy="2785937"/>
          </a:xfrm>
          <a:prstGeom prst="rect">
            <a:avLst/>
          </a:prstGeom>
          <a:ln>
            <a:solidFill>
              <a:schemeClr val="tx1"/>
            </a:solidFill>
          </a:ln>
        </p:spPr>
      </p:pic>
      <p:pic>
        <p:nvPicPr>
          <p:cNvPr id="27" name="그림 26" descr="장난감이(가) 표시된 사진&#10;&#10;자동 생성된 설명">
            <a:extLst>
              <a:ext uri="{FF2B5EF4-FFF2-40B4-BE49-F238E27FC236}">
                <a16:creationId xmlns:a16="http://schemas.microsoft.com/office/drawing/2014/main" id="{311B1D93-101F-42FC-AFB7-451A34D3D2D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9903" y="1030142"/>
            <a:ext cx="3197284" cy="2785937"/>
          </a:xfrm>
          <a:prstGeom prst="rect">
            <a:avLst/>
          </a:prstGeom>
          <a:ln>
            <a:solidFill>
              <a:schemeClr val="tx1"/>
            </a:solidFill>
          </a:ln>
        </p:spPr>
      </p:pic>
      <p:pic>
        <p:nvPicPr>
          <p:cNvPr id="23" name="그림 22" descr="장난감이(가) 표시된 사진&#10;&#10;자동 생성된 설명">
            <a:extLst>
              <a:ext uri="{FF2B5EF4-FFF2-40B4-BE49-F238E27FC236}">
                <a16:creationId xmlns:a16="http://schemas.microsoft.com/office/drawing/2014/main" id="{BE1531B1-9741-4460-9616-5293B061CB6A}"/>
              </a:ext>
            </a:extLst>
          </p:cNvPr>
          <p:cNvPicPr>
            <a:picLocks noChangeAspect="1"/>
          </p:cNvPicPr>
          <p:nvPr/>
        </p:nvPicPr>
        <p:blipFill>
          <a:blip r:embed="rId7">
            <a:alphaModFix/>
            <a:extLst>
              <a:ext uri="{28A0092B-C50C-407E-A947-70E740481C1C}">
                <a14:useLocalDpi xmlns:a14="http://schemas.microsoft.com/office/drawing/2010/main" val="0"/>
              </a:ext>
            </a:extLst>
          </a:blip>
          <a:stretch>
            <a:fillRect/>
          </a:stretch>
        </p:blipFill>
        <p:spPr>
          <a:xfrm>
            <a:off x="839903" y="1016526"/>
            <a:ext cx="3197284" cy="2785937"/>
          </a:xfrm>
          <a:prstGeom prst="rect">
            <a:avLst/>
          </a:prstGeom>
          <a:noFill/>
          <a:ln w="15875">
            <a:solidFill>
              <a:srgbClr val="002060"/>
            </a:solidFill>
          </a:ln>
        </p:spPr>
      </p:pic>
      <p:sp>
        <p:nvSpPr>
          <p:cNvPr id="42" name="Google Shape;90;p16">
            <a:extLst>
              <a:ext uri="{FF2B5EF4-FFF2-40B4-BE49-F238E27FC236}">
                <a16:creationId xmlns:a16="http://schemas.microsoft.com/office/drawing/2014/main" id="{20E6D4AB-49C4-4309-9C9B-09A92E8F3E98}"/>
              </a:ext>
            </a:extLst>
          </p:cNvPr>
          <p:cNvSpPr txBox="1"/>
          <p:nvPr/>
        </p:nvSpPr>
        <p:spPr>
          <a:xfrm>
            <a:off x="607671" y="3915703"/>
            <a:ext cx="3808881" cy="638009"/>
          </a:xfrm>
          <a:prstGeom prst="rect">
            <a:avLst/>
          </a:prstGeom>
          <a:noFill/>
          <a:ln>
            <a:noFill/>
          </a:ln>
        </p:spPr>
        <p:txBody>
          <a:bodyPr spcFirstLastPara="1" wrap="square" lIns="68569" tIns="68569" rIns="68569" bIns="68569" anchor="t" anchorCtr="0">
            <a:noAutofit/>
          </a:bodyPr>
          <a:lstStyle/>
          <a:p>
            <a:pPr lvl="0"/>
            <a:r>
              <a:rPr lang="en-US" sz="1500">
                <a:solidFill>
                  <a:srgbClr val="0B5394"/>
                </a:solidFill>
              </a:rPr>
              <a:t>Find the </a:t>
            </a:r>
            <a:r>
              <a:rPr lang="en-US" sz="1500" b="1">
                <a:solidFill>
                  <a:srgbClr val="0B5394"/>
                </a:solidFill>
              </a:rPr>
              <a:t>upper </a:t>
            </a:r>
            <a:r>
              <a:rPr lang="en-US" altLang="ko-KR" sz="1500" b="1">
                <a:solidFill>
                  <a:srgbClr val="0B5394"/>
                </a:solidFill>
              </a:rPr>
              <a:t>most</a:t>
            </a:r>
            <a:r>
              <a:rPr lang="en-US" sz="1500" b="1">
                <a:solidFill>
                  <a:srgbClr val="0B5394"/>
                </a:solidFill>
              </a:rPr>
              <a:t> head</a:t>
            </a:r>
            <a:r>
              <a:rPr lang="en-US" sz="1500">
                <a:solidFill>
                  <a:srgbClr val="0B5394"/>
                </a:solidFill>
              </a:rPr>
              <a:t>.</a:t>
            </a:r>
          </a:p>
          <a:p>
            <a:endParaRPr lang="en-US" sz="1500">
              <a:solidFill>
                <a:srgbClr val="0B5394"/>
              </a:solidFill>
            </a:endParaRPr>
          </a:p>
          <a:p>
            <a:endParaRPr sz="1500">
              <a:solidFill>
                <a:srgbClr val="0B5394"/>
              </a:solidFill>
            </a:endParaRPr>
          </a:p>
        </p:txBody>
      </p:sp>
      <p:sp>
        <p:nvSpPr>
          <p:cNvPr id="45" name="TextBox 44">
            <a:extLst>
              <a:ext uri="{FF2B5EF4-FFF2-40B4-BE49-F238E27FC236}">
                <a16:creationId xmlns:a16="http://schemas.microsoft.com/office/drawing/2014/main" id="{034C5D05-8FEE-478B-B0C1-99DE037A1C7C}"/>
              </a:ext>
            </a:extLst>
          </p:cNvPr>
          <p:cNvSpPr txBox="1"/>
          <p:nvPr/>
        </p:nvSpPr>
        <p:spPr>
          <a:xfrm>
            <a:off x="4641869" y="3958890"/>
            <a:ext cx="4257819" cy="323165"/>
          </a:xfrm>
          <a:prstGeom prst="rect">
            <a:avLst/>
          </a:prstGeom>
          <a:noFill/>
        </p:spPr>
        <p:txBody>
          <a:bodyPr wrap="square">
            <a:spAutoFit/>
          </a:bodyPr>
          <a:lstStyle/>
          <a:p>
            <a:r>
              <a:rPr lang="en-US" altLang="ko-KR" sz="1500">
                <a:solidFill>
                  <a:srgbClr val="0B5394"/>
                </a:solidFill>
              </a:rPr>
              <a:t>Save the detected head image as a </a:t>
            </a:r>
            <a:r>
              <a:rPr lang="en-US" altLang="ko-KR" sz="1500" b="1">
                <a:solidFill>
                  <a:srgbClr val="0B5394"/>
                </a:solidFill>
              </a:rPr>
              <a:t>template</a:t>
            </a:r>
            <a:r>
              <a:rPr lang="en-US" altLang="ko-KR" sz="1500">
                <a:solidFill>
                  <a:srgbClr val="0B5394"/>
                </a:solidFill>
              </a:rPr>
              <a:t>.</a:t>
            </a:r>
            <a:endParaRPr lang="ko-KR" altLang="en-US" sz="1500"/>
          </a:p>
        </p:txBody>
      </p:sp>
      <p:pic>
        <p:nvPicPr>
          <p:cNvPr id="29" name="그림 28">
            <a:extLst>
              <a:ext uri="{FF2B5EF4-FFF2-40B4-BE49-F238E27FC236}">
                <a16:creationId xmlns:a16="http://schemas.microsoft.com/office/drawing/2014/main" id="{1930AF6E-96A2-46B5-A484-606F72F41FED}"/>
              </a:ext>
            </a:extLst>
          </p:cNvPr>
          <p:cNvPicPr>
            <a:picLocks noChangeAspect="1"/>
          </p:cNvPicPr>
          <p:nvPr/>
        </p:nvPicPr>
        <p:blipFill>
          <a:blip r:embed="rId8"/>
          <a:stretch>
            <a:fillRect/>
          </a:stretch>
        </p:blipFill>
        <p:spPr>
          <a:xfrm>
            <a:off x="4883685" y="1022521"/>
            <a:ext cx="3196183" cy="2785937"/>
          </a:xfrm>
          <a:prstGeom prst="rect">
            <a:avLst/>
          </a:prstGeom>
        </p:spPr>
      </p:pic>
      <p:pic>
        <p:nvPicPr>
          <p:cNvPr id="47" name="그림 46">
            <a:extLst>
              <a:ext uri="{FF2B5EF4-FFF2-40B4-BE49-F238E27FC236}">
                <a16:creationId xmlns:a16="http://schemas.microsoft.com/office/drawing/2014/main" id="{9709B65D-BA47-4C90-9D37-224314F6AE1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092614" y="2489607"/>
            <a:ext cx="194788" cy="124864"/>
          </a:xfrm>
          <a:prstGeom prst="rect">
            <a:avLst/>
          </a:prstGeom>
        </p:spPr>
      </p:pic>
      <p:pic>
        <p:nvPicPr>
          <p:cNvPr id="31" name="그림 30">
            <a:extLst>
              <a:ext uri="{FF2B5EF4-FFF2-40B4-BE49-F238E27FC236}">
                <a16:creationId xmlns:a16="http://schemas.microsoft.com/office/drawing/2014/main" id="{EB7C33DD-5554-4AC5-BBB9-76412B5AA4B9}"/>
              </a:ext>
            </a:extLst>
          </p:cNvPr>
          <p:cNvPicPr>
            <a:picLocks noChangeAspect="1"/>
          </p:cNvPicPr>
          <p:nvPr/>
        </p:nvPicPr>
        <p:blipFill>
          <a:blip r:embed="rId10"/>
          <a:stretch>
            <a:fillRect/>
          </a:stretch>
        </p:blipFill>
        <p:spPr>
          <a:xfrm>
            <a:off x="4887958" y="1022521"/>
            <a:ext cx="3191909" cy="2785937"/>
          </a:xfrm>
          <a:prstGeom prst="rect">
            <a:avLst/>
          </a:prstGeom>
        </p:spPr>
      </p:pic>
      <p:pic>
        <p:nvPicPr>
          <p:cNvPr id="48" name="그림 47">
            <a:extLst>
              <a:ext uri="{FF2B5EF4-FFF2-40B4-BE49-F238E27FC236}">
                <a16:creationId xmlns:a16="http://schemas.microsoft.com/office/drawing/2014/main" id="{1FFB8160-5DA2-4BA4-8F6F-69844B5E9305}"/>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874415" y="2360679"/>
            <a:ext cx="194787" cy="124864"/>
          </a:xfrm>
          <a:prstGeom prst="rect">
            <a:avLst/>
          </a:prstGeom>
        </p:spPr>
      </p:pic>
      <p:pic>
        <p:nvPicPr>
          <p:cNvPr id="33" name="그림 32">
            <a:extLst>
              <a:ext uri="{FF2B5EF4-FFF2-40B4-BE49-F238E27FC236}">
                <a16:creationId xmlns:a16="http://schemas.microsoft.com/office/drawing/2014/main" id="{37625602-9F34-48DF-9718-CDEB4403CD18}"/>
              </a:ext>
            </a:extLst>
          </p:cNvPr>
          <p:cNvPicPr>
            <a:picLocks noChangeAspect="1"/>
          </p:cNvPicPr>
          <p:nvPr/>
        </p:nvPicPr>
        <p:blipFill>
          <a:blip r:embed="rId12"/>
          <a:stretch>
            <a:fillRect/>
          </a:stretch>
        </p:blipFill>
        <p:spPr>
          <a:xfrm>
            <a:off x="4882227" y="1016526"/>
            <a:ext cx="3209071" cy="2785937"/>
          </a:xfrm>
          <a:prstGeom prst="rect">
            <a:avLst/>
          </a:prstGeom>
        </p:spPr>
      </p:pic>
      <p:pic>
        <p:nvPicPr>
          <p:cNvPr id="49" name="그림 48">
            <a:extLst>
              <a:ext uri="{FF2B5EF4-FFF2-40B4-BE49-F238E27FC236}">
                <a16:creationId xmlns:a16="http://schemas.microsoft.com/office/drawing/2014/main" id="{89C58826-6CCF-4505-8AFA-0728E5334826}"/>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919764" y="2197405"/>
            <a:ext cx="194787" cy="119870"/>
          </a:xfrm>
          <a:prstGeom prst="rect">
            <a:avLst/>
          </a:prstGeom>
        </p:spPr>
      </p:pic>
      <p:pic>
        <p:nvPicPr>
          <p:cNvPr id="35" name="그림 34">
            <a:extLst>
              <a:ext uri="{FF2B5EF4-FFF2-40B4-BE49-F238E27FC236}">
                <a16:creationId xmlns:a16="http://schemas.microsoft.com/office/drawing/2014/main" id="{08E28043-3C57-49E4-9B35-B7303E20DD8E}"/>
              </a:ext>
            </a:extLst>
          </p:cNvPr>
          <p:cNvPicPr>
            <a:picLocks noChangeAspect="1"/>
          </p:cNvPicPr>
          <p:nvPr/>
        </p:nvPicPr>
        <p:blipFill>
          <a:blip r:embed="rId14"/>
          <a:stretch>
            <a:fillRect/>
          </a:stretch>
        </p:blipFill>
        <p:spPr>
          <a:xfrm>
            <a:off x="4890905" y="1020400"/>
            <a:ext cx="3185529" cy="2785937"/>
          </a:xfrm>
          <a:prstGeom prst="rect">
            <a:avLst/>
          </a:prstGeom>
        </p:spPr>
      </p:pic>
      <p:pic>
        <p:nvPicPr>
          <p:cNvPr id="50" name="그림 49">
            <a:extLst>
              <a:ext uri="{FF2B5EF4-FFF2-40B4-BE49-F238E27FC236}">
                <a16:creationId xmlns:a16="http://schemas.microsoft.com/office/drawing/2014/main" id="{6FC568DB-5425-477E-82FE-0CCD255BB36E}"/>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5997243" y="2101183"/>
            <a:ext cx="202102" cy="129552"/>
          </a:xfrm>
          <a:prstGeom prst="rect">
            <a:avLst/>
          </a:prstGeom>
        </p:spPr>
      </p:pic>
      <p:pic>
        <p:nvPicPr>
          <p:cNvPr id="37" name="그림 36">
            <a:extLst>
              <a:ext uri="{FF2B5EF4-FFF2-40B4-BE49-F238E27FC236}">
                <a16:creationId xmlns:a16="http://schemas.microsoft.com/office/drawing/2014/main" id="{8BA7CBD4-0D8C-472A-97F3-5B2C0BCD1DE2}"/>
              </a:ext>
            </a:extLst>
          </p:cNvPr>
          <p:cNvPicPr>
            <a:picLocks noChangeAspect="1"/>
          </p:cNvPicPr>
          <p:nvPr/>
        </p:nvPicPr>
        <p:blipFill>
          <a:blip r:embed="rId16">
            <a:alphaModFix/>
          </a:blip>
          <a:stretch>
            <a:fillRect/>
          </a:stretch>
        </p:blipFill>
        <p:spPr>
          <a:xfrm>
            <a:off x="4883410" y="1021960"/>
            <a:ext cx="3196733" cy="2785937"/>
          </a:xfrm>
          <a:prstGeom prst="rect">
            <a:avLst/>
          </a:prstGeom>
          <a:noFill/>
          <a:ln w="15875">
            <a:solidFill>
              <a:srgbClr val="002060"/>
            </a:solidFill>
          </a:ln>
        </p:spPr>
      </p:pic>
      <p:pic>
        <p:nvPicPr>
          <p:cNvPr id="46" name="그림 45">
            <a:extLst>
              <a:ext uri="{FF2B5EF4-FFF2-40B4-BE49-F238E27FC236}">
                <a16:creationId xmlns:a16="http://schemas.microsoft.com/office/drawing/2014/main" id="{ED2D413C-795A-4545-842C-5906274F15AC}"/>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6081184" y="1459813"/>
            <a:ext cx="206465" cy="127055"/>
          </a:xfrm>
          <a:prstGeom prst="rect">
            <a:avLst/>
          </a:prstGeom>
        </p:spPr>
      </p:pic>
      <p:sp>
        <p:nvSpPr>
          <p:cNvPr id="52" name="TextBox 51">
            <a:extLst>
              <a:ext uri="{FF2B5EF4-FFF2-40B4-BE49-F238E27FC236}">
                <a16:creationId xmlns:a16="http://schemas.microsoft.com/office/drawing/2014/main" id="{3BD296B7-FBDC-4088-8F88-4ABCCE5D0607}"/>
              </a:ext>
            </a:extLst>
          </p:cNvPr>
          <p:cNvSpPr txBox="1"/>
          <p:nvPr/>
        </p:nvSpPr>
        <p:spPr>
          <a:xfrm>
            <a:off x="607671" y="4288255"/>
            <a:ext cx="4512969" cy="323165"/>
          </a:xfrm>
          <a:prstGeom prst="rect">
            <a:avLst/>
          </a:prstGeom>
          <a:noFill/>
        </p:spPr>
        <p:txBody>
          <a:bodyPr wrap="square">
            <a:spAutoFit/>
          </a:bodyPr>
          <a:lstStyle/>
          <a:p>
            <a:r>
              <a:rPr lang="en-US" altLang="ko-KR" sz="1500">
                <a:solidFill>
                  <a:srgbClr val="0B5394"/>
                </a:solidFill>
              </a:rPr>
              <a:t>Fix occluded</a:t>
            </a:r>
            <a:r>
              <a:rPr lang="en-US" altLang="ko-KR" sz="1500" b="1">
                <a:solidFill>
                  <a:srgbClr val="0B5394"/>
                </a:solidFill>
              </a:rPr>
              <a:t> </a:t>
            </a:r>
            <a:r>
              <a:rPr lang="en-US" altLang="ko-KR" sz="1500">
                <a:solidFill>
                  <a:srgbClr val="0B5394"/>
                </a:solidFill>
              </a:rPr>
              <a:t>head to</a:t>
            </a:r>
            <a:r>
              <a:rPr lang="en-US" altLang="ko-KR" sz="1500" b="1">
                <a:solidFill>
                  <a:srgbClr val="0B5394"/>
                </a:solidFill>
              </a:rPr>
              <a:t> normal head!</a:t>
            </a:r>
          </a:p>
        </p:txBody>
      </p:sp>
    </p:spTree>
    <p:extLst>
      <p:ext uri="{BB962C8B-B14F-4D97-AF65-F5344CB8AC3E}">
        <p14:creationId xmlns:p14="http://schemas.microsoft.com/office/powerpoint/2010/main" val="3677399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nodeType="with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fade">
                                      <p:cBhvr>
                                        <p:cTn id="10" dur="500"/>
                                        <p:tgtEl>
                                          <p:spTgt spid="2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7"/>
                                        </p:tgtEl>
                                        <p:attrNameLst>
                                          <p:attrName>style.visibility</p:attrName>
                                        </p:attrNameLst>
                                      </p:cBhvr>
                                      <p:to>
                                        <p:strVal val="visible"/>
                                      </p:to>
                                    </p:set>
                                    <p:animEffect transition="in" filter="fade">
                                      <p:cBhvr>
                                        <p:cTn id="15" dur="500"/>
                                        <p:tgtEl>
                                          <p:spTgt spid="4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fade">
                                      <p:cBhvr>
                                        <p:cTn id="20" dur="500"/>
                                        <p:tgtEl>
                                          <p:spTgt spid="17"/>
                                        </p:tgtEl>
                                      </p:cBhvr>
                                    </p:animEffect>
                                  </p:childTnLst>
                                </p:cTn>
                              </p:par>
                              <p:par>
                                <p:cTn id="21" presetID="10" presetClass="entr" presetSubtype="0" fill="hold" nodeType="withEffect">
                                  <p:stCondLst>
                                    <p:cond delay="0"/>
                                  </p:stCondLst>
                                  <p:childTnLst>
                                    <p:set>
                                      <p:cBhvr>
                                        <p:cTn id="22" dur="1" fill="hold">
                                          <p:stCondLst>
                                            <p:cond delay="0"/>
                                          </p:stCondLst>
                                        </p:cTn>
                                        <p:tgtEl>
                                          <p:spTgt spid="31"/>
                                        </p:tgtEl>
                                        <p:attrNameLst>
                                          <p:attrName>style.visibility</p:attrName>
                                        </p:attrNameLst>
                                      </p:cBhvr>
                                      <p:to>
                                        <p:strVal val="visible"/>
                                      </p:to>
                                    </p:set>
                                    <p:animEffect transition="in" filter="fade">
                                      <p:cBhvr>
                                        <p:cTn id="23" dur="500"/>
                                        <p:tgtEl>
                                          <p:spTgt spid="31"/>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48"/>
                                        </p:tgtEl>
                                        <p:attrNameLst>
                                          <p:attrName>style.visibility</p:attrName>
                                        </p:attrNameLst>
                                      </p:cBhvr>
                                      <p:to>
                                        <p:strVal val="visible"/>
                                      </p:to>
                                    </p:set>
                                    <p:animEffect transition="in" filter="fade">
                                      <p:cBhvr>
                                        <p:cTn id="28" dur="500"/>
                                        <p:tgtEl>
                                          <p:spTgt spid="48"/>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25"/>
                                        </p:tgtEl>
                                        <p:attrNameLst>
                                          <p:attrName>style.visibility</p:attrName>
                                        </p:attrNameLst>
                                      </p:cBhvr>
                                      <p:to>
                                        <p:strVal val="visible"/>
                                      </p:to>
                                    </p:set>
                                    <p:animEffect transition="in" filter="fade">
                                      <p:cBhvr>
                                        <p:cTn id="33" dur="500"/>
                                        <p:tgtEl>
                                          <p:spTgt spid="25"/>
                                        </p:tgtEl>
                                      </p:cBhvr>
                                    </p:animEffect>
                                  </p:childTnLst>
                                </p:cTn>
                              </p:par>
                              <p:par>
                                <p:cTn id="34" presetID="10" presetClass="entr" presetSubtype="0" fill="hold" nodeType="withEffect">
                                  <p:stCondLst>
                                    <p:cond delay="0"/>
                                  </p:stCondLst>
                                  <p:childTnLst>
                                    <p:set>
                                      <p:cBhvr>
                                        <p:cTn id="35" dur="1" fill="hold">
                                          <p:stCondLst>
                                            <p:cond delay="0"/>
                                          </p:stCondLst>
                                        </p:cTn>
                                        <p:tgtEl>
                                          <p:spTgt spid="33"/>
                                        </p:tgtEl>
                                        <p:attrNameLst>
                                          <p:attrName>style.visibility</p:attrName>
                                        </p:attrNameLst>
                                      </p:cBhvr>
                                      <p:to>
                                        <p:strVal val="visible"/>
                                      </p:to>
                                    </p:set>
                                    <p:animEffect transition="in" filter="fade">
                                      <p:cBhvr>
                                        <p:cTn id="36" dur="500"/>
                                        <p:tgtEl>
                                          <p:spTgt spid="33"/>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49"/>
                                        </p:tgtEl>
                                        <p:attrNameLst>
                                          <p:attrName>style.visibility</p:attrName>
                                        </p:attrNameLst>
                                      </p:cBhvr>
                                      <p:to>
                                        <p:strVal val="visible"/>
                                      </p:to>
                                    </p:set>
                                    <p:animEffect transition="in" filter="fade">
                                      <p:cBhvr>
                                        <p:cTn id="41" dur="500"/>
                                        <p:tgtEl>
                                          <p:spTgt spid="49"/>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27"/>
                                        </p:tgtEl>
                                        <p:attrNameLst>
                                          <p:attrName>style.visibility</p:attrName>
                                        </p:attrNameLst>
                                      </p:cBhvr>
                                      <p:to>
                                        <p:strVal val="visible"/>
                                      </p:to>
                                    </p:set>
                                    <p:animEffect transition="in" filter="fade">
                                      <p:cBhvr>
                                        <p:cTn id="46" dur="500"/>
                                        <p:tgtEl>
                                          <p:spTgt spid="27"/>
                                        </p:tgtEl>
                                      </p:cBhvr>
                                    </p:animEffect>
                                  </p:childTnLst>
                                </p:cTn>
                              </p:par>
                              <p:par>
                                <p:cTn id="47" presetID="10" presetClass="entr" presetSubtype="0" fill="hold" nodeType="withEffect">
                                  <p:stCondLst>
                                    <p:cond delay="0"/>
                                  </p:stCondLst>
                                  <p:childTnLst>
                                    <p:set>
                                      <p:cBhvr>
                                        <p:cTn id="48" dur="1" fill="hold">
                                          <p:stCondLst>
                                            <p:cond delay="0"/>
                                          </p:stCondLst>
                                        </p:cTn>
                                        <p:tgtEl>
                                          <p:spTgt spid="35"/>
                                        </p:tgtEl>
                                        <p:attrNameLst>
                                          <p:attrName>style.visibility</p:attrName>
                                        </p:attrNameLst>
                                      </p:cBhvr>
                                      <p:to>
                                        <p:strVal val="visible"/>
                                      </p:to>
                                    </p:set>
                                    <p:animEffect transition="in" filter="fade">
                                      <p:cBhvr>
                                        <p:cTn id="49" dur="500"/>
                                        <p:tgtEl>
                                          <p:spTgt spid="35"/>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50"/>
                                        </p:tgtEl>
                                        <p:attrNameLst>
                                          <p:attrName>style.visibility</p:attrName>
                                        </p:attrNameLst>
                                      </p:cBhvr>
                                      <p:to>
                                        <p:strVal val="visible"/>
                                      </p:to>
                                    </p:set>
                                    <p:animEffect transition="in" filter="fade">
                                      <p:cBhvr>
                                        <p:cTn id="54" dur="500"/>
                                        <p:tgtEl>
                                          <p:spTgt spid="50"/>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23"/>
                                        </p:tgtEl>
                                        <p:attrNameLst>
                                          <p:attrName>style.visibility</p:attrName>
                                        </p:attrNameLst>
                                      </p:cBhvr>
                                      <p:to>
                                        <p:strVal val="visible"/>
                                      </p:to>
                                    </p:set>
                                    <p:animEffect transition="in" filter="fade">
                                      <p:cBhvr>
                                        <p:cTn id="59" dur="500"/>
                                        <p:tgtEl>
                                          <p:spTgt spid="23"/>
                                        </p:tgtEl>
                                      </p:cBhvr>
                                    </p:animEffect>
                                  </p:childTnLst>
                                </p:cTn>
                              </p:par>
                              <p:par>
                                <p:cTn id="60" presetID="10" presetClass="entr" presetSubtype="0" fill="hold" nodeType="withEffect">
                                  <p:stCondLst>
                                    <p:cond delay="0"/>
                                  </p:stCondLst>
                                  <p:childTnLst>
                                    <p:set>
                                      <p:cBhvr>
                                        <p:cTn id="61" dur="1" fill="hold">
                                          <p:stCondLst>
                                            <p:cond delay="0"/>
                                          </p:stCondLst>
                                        </p:cTn>
                                        <p:tgtEl>
                                          <p:spTgt spid="37"/>
                                        </p:tgtEl>
                                        <p:attrNameLst>
                                          <p:attrName>style.visibility</p:attrName>
                                        </p:attrNameLst>
                                      </p:cBhvr>
                                      <p:to>
                                        <p:strVal val="visible"/>
                                      </p:to>
                                    </p:set>
                                    <p:animEffect transition="in" filter="fade">
                                      <p:cBhvr>
                                        <p:cTn id="62" dur="500"/>
                                        <p:tgtEl>
                                          <p:spTgt spid="37"/>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46"/>
                                        </p:tgtEl>
                                        <p:attrNameLst>
                                          <p:attrName>style.visibility</p:attrName>
                                        </p:attrNameLst>
                                      </p:cBhvr>
                                      <p:to>
                                        <p:strVal val="visible"/>
                                      </p:to>
                                    </p:set>
                                    <p:animEffect transition="in" filter="fade">
                                      <p:cBhvr>
                                        <p:cTn id="67"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 name="Google Shape;82;p16"/>
          <p:cNvSpPr txBox="1">
            <a:spLocks/>
          </p:cNvSpPr>
          <p:nvPr/>
        </p:nvSpPr>
        <p:spPr>
          <a:xfrm>
            <a:off x="370406" y="86050"/>
            <a:ext cx="85206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altLang="ko" b="1">
                <a:solidFill>
                  <a:srgbClr val="351C75"/>
                </a:solidFill>
              </a:rPr>
              <a:t>Head Matching</a:t>
            </a:r>
            <a:endParaRPr lang="en-US" b="1">
              <a:solidFill>
                <a:srgbClr val="351C75"/>
              </a:solidFill>
            </a:endParaRPr>
          </a:p>
        </p:txBody>
      </p:sp>
      <p:sp>
        <p:nvSpPr>
          <p:cNvPr id="7" name="Google Shape;83;p16"/>
          <p:cNvSpPr/>
          <p:nvPr/>
        </p:nvSpPr>
        <p:spPr>
          <a:xfrm>
            <a:off x="250" y="701"/>
            <a:ext cx="311450" cy="742450"/>
          </a:xfrm>
          <a:prstGeom prst="rect">
            <a:avLst/>
          </a:prstGeom>
          <a:solidFill>
            <a:srgbClr val="351C75"/>
          </a:solidFill>
          <a:ln w="9525" cap="flat" cmpd="sng">
            <a:noFill/>
            <a:prstDash val="solid"/>
            <a:round/>
            <a:headEnd type="none" w="sm" len="sm"/>
            <a:tailEnd type="none" w="sm" len="sm"/>
          </a:ln>
        </p:spPr>
        <p:txBody>
          <a:bodyPr spcFirstLastPara="1" wrap="square" lIns="91425" tIns="91425" rIns="91425" bIns="91425" anchor="ctr" anchorCtr="0">
            <a:noAutofit/>
          </a:bodyPr>
          <a:lstStyle/>
          <a:p>
            <a:endParaRPr sz="1800"/>
          </a:p>
        </p:txBody>
      </p:sp>
      <p:pic>
        <p:nvPicPr>
          <p:cNvPr id="3" name="그림 2">
            <a:extLst>
              <a:ext uri="{FF2B5EF4-FFF2-40B4-BE49-F238E27FC236}">
                <a16:creationId xmlns:a16="http://schemas.microsoft.com/office/drawing/2014/main" id="{C6632DA7-EABE-4D75-8142-DE833787E1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407" y="1177645"/>
            <a:ext cx="3884497" cy="3384737"/>
          </a:xfrm>
          <a:prstGeom prst="rect">
            <a:avLst/>
          </a:prstGeom>
          <a:ln>
            <a:solidFill>
              <a:schemeClr val="tx1"/>
            </a:solidFill>
          </a:ln>
        </p:spPr>
      </p:pic>
      <p:pic>
        <p:nvPicPr>
          <p:cNvPr id="5" name="그림 4">
            <a:extLst>
              <a:ext uri="{FF2B5EF4-FFF2-40B4-BE49-F238E27FC236}">
                <a16:creationId xmlns:a16="http://schemas.microsoft.com/office/drawing/2014/main" id="{6435ED4A-CF3F-4D1A-8538-FE54E9C440A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0407" y="1177644"/>
            <a:ext cx="3884497" cy="3384737"/>
          </a:xfrm>
          <a:prstGeom prst="rect">
            <a:avLst/>
          </a:prstGeom>
          <a:ln>
            <a:solidFill>
              <a:schemeClr val="tx1"/>
            </a:solidFill>
          </a:ln>
        </p:spPr>
      </p:pic>
      <p:pic>
        <p:nvPicPr>
          <p:cNvPr id="9" name="그림 8">
            <a:extLst>
              <a:ext uri="{FF2B5EF4-FFF2-40B4-BE49-F238E27FC236}">
                <a16:creationId xmlns:a16="http://schemas.microsoft.com/office/drawing/2014/main" id="{470DAF5E-A4D4-4854-A9DA-AA3920C1AF4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0406" y="1179349"/>
            <a:ext cx="3884497" cy="3384737"/>
          </a:xfrm>
          <a:prstGeom prst="rect">
            <a:avLst/>
          </a:prstGeom>
          <a:ln>
            <a:solidFill>
              <a:schemeClr val="tx1"/>
            </a:solidFill>
          </a:ln>
        </p:spPr>
      </p:pic>
      <p:pic>
        <p:nvPicPr>
          <p:cNvPr id="11" name="그림 10">
            <a:extLst>
              <a:ext uri="{FF2B5EF4-FFF2-40B4-BE49-F238E27FC236}">
                <a16:creationId xmlns:a16="http://schemas.microsoft.com/office/drawing/2014/main" id="{A0445B1C-80E8-47E9-AF6D-6276F7C4EF7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0406" y="1175939"/>
            <a:ext cx="3884497" cy="3384737"/>
          </a:xfrm>
          <a:prstGeom prst="rect">
            <a:avLst/>
          </a:prstGeom>
          <a:ln>
            <a:solidFill>
              <a:schemeClr val="tx1"/>
            </a:solidFill>
          </a:ln>
        </p:spPr>
      </p:pic>
      <p:pic>
        <p:nvPicPr>
          <p:cNvPr id="13" name="그림 12">
            <a:extLst>
              <a:ext uri="{FF2B5EF4-FFF2-40B4-BE49-F238E27FC236}">
                <a16:creationId xmlns:a16="http://schemas.microsoft.com/office/drawing/2014/main" id="{FA49BD1D-78B7-46A5-9612-08E055E3C86D}"/>
              </a:ext>
            </a:extLst>
          </p:cNvPr>
          <p:cNvPicPr>
            <a:picLocks noChangeAspect="1"/>
          </p:cNvPicPr>
          <p:nvPr/>
        </p:nvPicPr>
        <p:blipFill>
          <a:blip r:embed="rId7">
            <a:alphaModFix/>
            <a:extLst>
              <a:ext uri="{28A0092B-C50C-407E-A947-70E740481C1C}">
                <a14:useLocalDpi xmlns:a14="http://schemas.microsoft.com/office/drawing/2010/main" val="0"/>
              </a:ext>
            </a:extLst>
          </a:blip>
          <a:stretch>
            <a:fillRect/>
          </a:stretch>
        </p:blipFill>
        <p:spPr>
          <a:xfrm>
            <a:off x="370406" y="1172529"/>
            <a:ext cx="3884497" cy="3384737"/>
          </a:xfrm>
          <a:prstGeom prst="rect">
            <a:avLst/>
          </a:prstGeom>
          <a:noFill/>
          <a:ln w="15875">
            <a:solidFill>
              <a:srgbClr val="002060"/>
            </a:solidFill>
          </a:ln>
        </p:spPr>
      </p:pic>
      <p:sp>
        <p:nvSpPr>
          <p:cNvPr id="15" name="Google Shape;90;p16">
            <a:extLst>
              <a:ext uri="{FF2B5EF4-FFF2-40B4-BE49-F238E27FC236}">
                <a16:creationId xmlns:a16="http://schemas.microsoft.com/office/drawing/2014/main" id="{CAA29F42-2A28-439A-AE00-2545B7F2BB69}"/>
              </a:ext>
            </a:extLst>
          </p:cNvPr>
          <p:cNvSpPr txBox="1"/>
          <p:nvPr/>
        </p:nvSpPr>
        <p:spPr>
          <a:xfrm>
            <a:off x="4809281" y="1361070"/>
            <a:ext cx="4081725" cy="684076"/>
          </a:xfrm>
          <a:prstGeom prst="rect">
            <a:avLst/>
          </a:prstGeom>
          <a:noFill/>
          <a:ln>
            <a:noFill/>
          </a:ln>
        </p:spPr>
        <p:txBody>
          <a:bodyPr spcFirstLastPara="1" wrap="square" lIns="68569" tIns="68569" rIns="68569" bIns="68569" anchor="t" anchorCtr="0">
            <a:noAutofit/>
          </a:bodyPr>
          <a:lstStyle/>
          <a:p>
            <a:r>
              <a:rPr lang="en-US" sz="1500" b="1">
                <a:solidFill>
                  <a:srgbClr val="0B5394"/>
                </a:solidFill>
              </a:rPr>
              <a:t>Template(head) Matching</a:t>
            </a:r>
          </a:p>
        </p:txBody>
      </p:sp>
      <p:sp>
        <p:nvSpPr>
          <p:cNvPr id="16" name="Google Shape;90;p16">
            <a:extLst>
              <a:ext uri="{FF2B5EF4-FFF2-40B4-BE49-F238E27FC236}">
                <a16:creationId xmlns:a16="http://schemas.microsoft.com/office/drawing/2014/main" id="{65520B07-1748-4E3F-A6AB-28EA7376ED51}"/>
              </a:ext>
            </a:extLst>
          </p:cNvPr>
          <p:cNvSpPr txBox="1"/>
          <p:nvPr/>
        </p:nvSpPr>
        <p:spPr>
          <a:xfrm>
            <a:off x="5007400" y="2045146"/>
            <a:ext cx="4081725" cy="1460054"/>
          </a:xfrm>
          <a:prstGeom prst="rect">
            <a:avLst/>
          </a:prstGeom>
          <a:noFill/>
          <a:ln>
            <a:noFill/>
          </a:ln>
        </p:spPr>
        <p:txBody>
          <a:bodyPr spcFirstLastPara="1" wrap="square" lIns="68569" tIns="68569" rIns="68569" bIns="68569" anchor="t" anchorCtr="0">
            <a:noAutofit/>
          </a:bodyPr>
          <a:lstStyle/>
          <a:p>
            <a:r>
              <a:rPr lang="en-US" sz="1500">
                <a:solidFill>
                  <a:srgbClr val="0B5394"/>
                </a:solidFill>
              </a:rPr>
              <a:t>-Calculate the interval between the bars.</a:t>
            </a:r>
          </a:p>
          <a:p>
            <a:endParaRPr lang="en-US" sz="1500">
              <a:solidFill>
                <a:srgbClr val="0B5394"/>
              </a:solidFill>
            </a:endParaRPr>
          </a:p>
          <a:p>
            <a:r>
              <a:rPr lang="en-US" sz="1500">
                <a:solidFill>
                  <a:srgbClr val="0B5394"/>
                </a:solidFill>
              </a:rPr>
              <a:t>-Only leave the most similar part in interval.</a:t>
            </a:r>
          </a:p>
          <a:p>
            <a:endParaRPr lang="en-US" sz="1500">
              <a:solidFill>
                <a:srgbClr val="0B5394"/>
              </a:solidFill>
            </a:endParaRPr>
          </a:p>
          <a:p>
            <a:r>
              <a:rPr lang="en-US" altLang="ko-KR" sz="1500" b="1">
                <a:solidFill>
                  <a:srgbClr val="0B5394"/>
                </a:solidFill>
              </a:rPr>
              <a:t>-Even detect the partially occluded heads! </a:t>
            </a:r>
          </a:p>
          <a:p>
            <a:endParaRPr lang="en-US" sz="1500">
              <a:solidFill>
                <a:srgbClr val="0B5394"/>
              </a:solidFill>
            </a:endParaRPr>
          </a:p>
        </p:txBody>
      </p:sp>
      <p:sp>
        <p:nvSpPr>
          <p:cNvPr id="18" name="TextBox 17">
            <a:extLst>
              <a:ext uri="{FF2B5EF4-FFF2-40B4-BE49-F238E27FC236}">
                <a16:creationId xmlns:a16="http://schemas.microsoft.com/office/drawing/2014/main" id="{7D9E6568-CB87-4E65-B1F3-F5C1F005827E}"/>
              </a:ext>
            </a:extLst>
          </p:cNvPr>
          <p:cNvSpPr txBox="1"/>
          <p:nvPr/>
        </p:nvSpPr>
        <p:spPr>
          <a:xfrm>
            <a:off x="4809281" y="3737610"/>
            <a:ext cx="4081725" cy="323165"/>
          </a:xfrm>
          <a:prstGeom prst="rect">
            <a:avLst/>
          </a:prstGeom>
          <a:noFill/>
        </p:spPr>
        <p:txBody>
          <a:bodyPr wrap="square">
            <a:spAutoFit/>
          </a:bodyPr>
          <a:lstStyle/>
          <a:p>
            <a:r>
              <a:rPr lang="en-US" altLang="ko-KR" sz="1500">
                <a:solidFill>
                  <a:srgbClr val="0B5394"/>
                </a:solidFill>
              </a:rPr>
              <a:t>Save the coordinates</a:t>
            </a:r>
            <a:endParaRPr lang="ko-KR" altLang="en-US" sz="1500"/>
          </a:p>
        </p:txBody>
      </p:sp>
    </p:spTree>
    <p:extLst>
      <p:ext uri="{BB962C8B-B14F-4D97-AF65-F5344CB8AC3E}">
        <p14:creationId xmlns:p14="http://schemas.microsoft.com/office/powerpoint/2010/main" val="3517509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 name="Google Shape;82;p16"/>
          <p:cNvSpPr txBox="1">
            <a:spLocks/>
          </p:cNvSpPr>
          <p:nvPr/>
        </p:nvSpPr>
        <p:spPr>
          <a:xfrm>
            <a:off x="370406" y="86050"/>
            <a:ext cx="85206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altLang="ko" b="1">
                <a:solidFill>
                  <a:srgbClr val="351C75"/>
                </a:solidFill>
              </a:rPr>
              <a:t>Data Extraction</a:t>
            </a:r>
            <a:endParaRPr lang="ko-KR" altLang="en-US"/>
          </a:p>
        </p:txBody>
      </p:sp>
      <p:sp>
        <p:nvSpPr>
          <p:cNvPr id="7" name="Google Shape;83;p16"/>
          <p:cNvSpPr/>
          <p:nvPr/>
        </p:nvSpPr>
        <p:spPr>
          <a:xfrm>
            <a:off x="250" y="701"/>
            <a:ext cx="311450" cy="742450"/>
          </a:xfrm>
          <a:prstGeom prst="rect">
            <a:avLst/>
          </a:prstGeom>
          <a:solidFill>
            <a:srgbClr val="351C75"/>
          </a:solidFill>
          <a:ln w="9525" cap="flat" cmpd="sng">
            <a:noFill/>
            <a:prstDash val="solid"/>
            <a:round/>
            <a:headEnd type="none" w="sm" len="sm"/>
            <a:tailEnd type="none" w="sm" len="sm"/>
          </a:ln>
        </p:spPr>
        <p:txBody>
          <a:bodyPr spcFirstLastPara="1" wrap="square" lIns="91425" tIns="91425" rIns="91425" bIns="91425" anchor="ctr" anchorCtr="0">
            <a:noAutofit/>
          </a:bodyPr>
          <a:lstStyle/>
          <a:p>
            <a:endParaRPr sz="1800"/>
          </a:p>
        </p:txBody>
      </p:sp>
      <p:pic>
        <p:nvPicPr>
          <p:cNvPr id="2" name="그림 1">
            <a:extLst>
              <a:ext uri="{FF2B5EF4-FFF2-40B4-BE49-F238E27FC236}">
                <a16:creationId xmlns:a16="http://schemas.microsoft.com/office/drawing/2014/main" id="{9CDB3EDB-2E2C-40B0-B2F9-523AE6EFFA3F}"/>
              </a:ext>
            </a:extLst>
          </p:cNvPr>
          <p:cNvPicPr>
            <a:picLocks noChangeAspect="1"/>
          </p:cNvPicPr>
          <p:nvPr/>
        </p:nvPicPr>
        <p:blipFill rotWithShape="1">
          <a:blip r:embed="rId3"/>
          <a:srcRect l="7212" t="11956" r="7063" b="12319"/>
          <a:stretch/>
        </p:blipFill>
        <p:spPr>
          <a:xfrm>
            <a:off x="197687" y="925202"/>
            <a:ext cx="4238582" cy="3687754"/>
          </a:xfrm>
          <a:prstGeom prst="rect">
            <a:avLst/>
          </a:prstGeom>
          <a:noFill/>
          <a:ln w="15875">
            <a:solidFill>
              <a:srgbClr val="002060"/>
            </a:solidFill>
          </a:ln>
        </p:spPr>
      </p:pic>
      <p:sp>
        <p:nvSpPr>
          <p:cNvPr id="4" name="TextBox 3">
            <a:extLst>
              <a:ext uri="{FF2B5EF4-FFF2-40B4-BE49-F238E27FC236}">
                <a16:creationId xmlns:a16="http://schemas.microsoft.com/office/drawing/2014/main" id="{53692242-88FA-4BFC-B334-0B12E0BB95B8}"/>
              </a:ext>
            </a:extLst>
          </p:cNvPr>
          <p:cNvSpPr txBox="1"/>
          <p:nvPr/>
        </p:nvSpPr>
        <p:spPr>
          <a:xfrm>
            <a:off x="4864588" y="1451609"/>
            <a:ext cx="4081725" cy="400110"/>
          </a:xfrm>
          <a:prstGeom prst="rect">
            <a:avLst/>
          </a:prstGeom>
          <a:noFill/>
        </p:spPr>
        <p:txBody>
          <a:bodyPr wrap="square" lIns="91440" tIns="45720" rIns="91440" bIns="45720" anchor="t">
            <a:spAutoFit/>
          </a:bodyPr>
          <a:lstStyle/>
          <a:p>
            <a:r>
              <a:rPr lang="en-US" altLang="ko-KR" sz="2000">
                <a:solidFill>
                  <a:srgbClr val="0B5394"/>
                </a:solidFill>
              </a:rPr>
              <a:t>1. Draw the bottom lines</a:t>
            </a:r>
            <a:endParaRPr lang="ko-KR" sz="2000"/>
          </a:p>
        </p:txBody>
      </p:sp>
      <p:sp>
        <p:nvSpPr>
          <p:cNvPr id="12" name="TextBox 11">
            <a:extLst>
              <a:ext uri="{FF2B5EF4-FFF2-40B4-BE49-F238E27FC236}">
                <a16:creationId xmlns:a16="http://schemas.microsoft.com/office/drawing/2014/main" id="{663E390B-3144-4F0E-B975-B4622829B56B}"/>
              </a:ext>
            </a:extLst>
          </p:cNvPr>
          <p:cNvSpPr txBox="1"/>
          <p:nvPr/>
        </p:nvSpPr>
        <p:spPr>
          <a:xfrm>
            <a:off x="4864588" y="2106067"/>
            <a:ext cx="4358257" cy="707886"/>
          </a:xfrm>
          <a:prstGeom prst="rect">
            <a:avLst/>
          </a:prstGeom>
          <a:noFill/>
        </p:spPr>
        <p:txBody>
          <a:bodyPr wrap="square" lIns="91440" tIns="45720" rIns="91440" bIns="45720" anchor="t">
            <a:spAutoFit/>
          </a:bodyPr>
          <a:lstStyle/>
          <a:p>
            <a:r>
              <a:rPr lang="en-US" altLang="ko-KR" sz="2000">
                <a:solidFill>
                  <a:srgbClr val="0B5394"/>
                </a:solidFill>
              </a:rPr>
              <a:t>2. Distance between a head and its bottom line</a:t>
            </a:r>
            <a:endParaRPr lang="ko-KR" sz="2000"/>
          </a:p>
        </p:txBody>
      </p:sp>
      <p:cxnSp>
        <p:nvCxnSpPr>
          <p:cNvPr id="8" name="직선 연결선 3">
            <a:extLst>
              <a:ext uri="{FF2B5EF4-FFF2-40B4-BE49-F238E27FC236}">
                <a16:creationId xmlns:a16="http://schemas.microsoft.com/office/drawing/2014/main" id="{1CEE1101-DC45-BB40-A4AD-58AEAF8E0BD8}"/>
              </a:ext>
            </a:extLst>
          </p:cNvPr>
          <p:cNvCxnSpPr>
            <a:cxnSpLocks/>
          </p:cNvCxnSpPr>
          <p:nvPr/>
        </p:nvCxnSpPr>
        <p:spPr>
          <a:xfrm>
            <a:off x="1535214" y="2769079"/>
            <a:ext cx="0" cy="21098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B2E4C21-990F-403F-8481-D0DBE60A0D1F}"/>
              </a:ext>
            </a:extLst>
          </p:cNvPr>
          <p:cNvSpPr txBox="1"/>
          <p:nvPr/>
        </p:nvSpPr>
        <p:spPr>
          <a:xfrm>
            <a:off x="4864588" y="2908010"/>
            <a:ext cx="4358257" cy="400110"/>
          </a:xfrm>
          <a:prstGeom prst="rect">
            <a:avLst/>
          </a:prstGeom>
          <a:noFill/>
        </p:spPr>
        <p:txBody>
          <a:bodyPr wrap="square" lIns="91440" tIns="45720" rIns="91440" bIns="45720" anchor="t">
            <a:spAutoFit/>
          </a:bodyPr>
          <a:lstStyle/>
          <a:p>
            <a:r>
              <a:rPr lang="en-US" altLang="ko-KR" sz="2000">
                <a:solidFill>
                  <a:srgbClr val="0B5394"/>
                </a:solidFill>
              </a:rPr>
              <a:t>3. Extract data value</a:t>
            </a:r>
            <a:endParaRPr lang="ko-KR" sz="2000"/>
          </a:p>
        </p:txBody>
      </p:sp>
      <p:cxnSp>
        <p:nvCxnSpPr>
          <p:cNvPr id="11" name="직선 연결선 3">
            <a:extLst>
              <a:ext uri="{FF2B5EF4-FFF2-40B4-BE49-F238E27FC236}">
                <a16:creationId xmlns:a16="http://schemas.microsoft.com/office/drawing/2014/main" id="{95723C26-CFD6-2C40-9670-5C7CBFAEC336}"/>
              </a:ext>
            </a:extLst>
          </p:cNvPr>
          <p:cNvCxnSpPr>
            <a:cxnSpLocks/>
          </p:cNvCxnSpPr>
          <p:nvPr/>
        </p:nvCxnSpPr>
        <p:spPr>
          <a:xfrm>
            <a:off x="1998164" y="1646201"/>
            <a:ext cx="0" cy="140755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직선 연결선 3">
            <a:extLst>
              <a:ext uri="{FF2B5EF4-FFF2-40B4-BE49-F238E27FC236}">
                <a16:creationId xmlns:a16="http://schemas.microsoft.com/office/drawing/2014/main" id="{FAA41183-0029-6E49-B4AA-A54B5C4AC648}"/>
              </a:ext>
            </a:extLst>
          </p:cNvPr>
          <p:cNvCxnSpPr>
            <a:cxnSpLocks/>
          </p:cNvCxnSpPr>
          <p:nvPr/>
        </p:nvCxnSpPr>
        <p:spPr>
          <a:xfrm>
            <a:off x="2461115" y="1751162"/>
            <a:ext cx="0" cy="136872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직선 연결선 3">
            <a:extLst>
              <a:ext uri="{FF2B5EF4-FFF2-40B4-BE49-F238E27FC236}">
                <a16:creationId xmlns:a16="http://schemas.microsoft.com/office/drawing/2014/main" id="{628CC6D1-B58B-D245-862C-2DF85A62FC55}"/>
              </a:ext>
            </a:extLst>
          </p:cNvPr>
          <p:cNvCxnSpPr>
            <a:cxnSpLocks/>
          </p:cNvCxnSpPr>
          <p:nvPr/>
        </p:nvCxnSpPr>
        <p:spPr>
          <a:xfrm>
            <a:off x="2915439" y="2084716"/>
            <a:ext cx="0" cy="110442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직선 연결선 3">
            <a:extLst>
              <a:ext uri="{FF2B5EF4-FFF2-40B4-BE49-F238E27FC236}">
                <a16:creationId xmlns:a16="http://schemas.microsoft.com/office/drawing/2014/main" id="{77B3741B-7D6E-1D40-8811-29A82CB9F66D}"/>
              </a:ext>
            </a:extLst>
          </p:cNvPr>
          <p:cNvCxnSpPr>
            <a:cxnSpLocks/>
          </p:cNvCxnSpPr>
          <p:nvPr/>
        </p:nvCxnSpPr>
        <p:spPr>
          <a:xfrm>
            <a:off x="3383150" y="2851306"/>
            <a:ext cx="0" cy="40109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직선 연결선 3">
            <a:extLst>
              <a:ext uri="{FF2B5EF4-FFF2-40B4-BE49-F238E27FC236}">
                <a16:creationId xmlns:a16="http://schemas.microsoft.com/office/drawing/2014/main" id="{AA266A67-D22F-5447-929B-280FA5E1B4C4}"/>
              </a:ext>
            </a:extLst>
          </p:cNvPr>
          <p:cNvCxnSpPr>
            <a:cxnSpLocks/>
          </p:cNvCxnSpPr>
          <p:nvPr/>
        </p:nvCxnSpPr>
        <p:spPr>
          <a:xfrm>
            <a:off x="3832842" y="2769079"/>
            <a:ext cx="0" cy="53904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5284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fade">
                                      <p:cBhvr>
                                        <p:cTn id="27" dur="500"/>
                                        <p:tgtEl>
                                          <p:spTgt spid="1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fade">
                                      <p:cBhvr>
                                        <p:cTn id="32" dur="500"/>
                                        <p:tgtEl>
                                          <p:spTgt spid="17"/>
                                        </p:tgtEl>
                                      </p:cBhvr>
                                    </p:animEffect>
                                  </p:childTnLst>
                                </p:cTn>
                              </p:par>
                            </p:childTnLst>
                          </p:cTn>
                        </p:par>
                      </p:childTnLst>
                    </p:cTn>
                  </p:par>
                  <p:par>
                    <p:cTn id="33" fill="hold">
                      <p:stCondLst>
                        <p:cond delay="indefinite"/>
                      </p:stCondLst>
                      <p:childTnLst>
                        <p:par>
                          <p:cTn id="34" fill="hold">
                            <p:stCondLst>
                              <p:cond delay="0"/>
                            </p:stCondLst>
                            <p:childTnLst>
                              <p:par>
                                <p:cTn id="35" presetID="42" presetClass="path" presetSubtype="0" accel="50000" decel="50000" fill="hold" nodeType="clickEffect">
                                  <p:stCondLst>
                                    <p:cond delay="0"/>
                                  </p:stCondLst>
                                  <p:childTnLst>
                                    <p:animMotion origin="layout" path="M 3.61111E-6 -1.23457E-7 L -0.16233 0.17562 " pathEditMode="relative" rAng="0" ptsTypes="AA">
                                      <p:cBhvr>
                                        <p:cTn id="36" dur="2000" fill="hold"/>
                                        <p:tgtEl>
                                          <p:spTgt spid="11"/>
                                        </p:tgtEl>
                                        <p:attrNameLst>
                                          <p:attrName>ppt_x</p:attrName>
                                          <p:attrName>ppt_y</p:attrName>
                                        </p:attrNameLst>
                                      </p:cBhvr>
                                      <p:rCtr x="-8125" y="876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 name="Google Shape;82;p16"/>
          <p:cNvSpPr txBox="1">
            <a:spLocks/>
          </p:cNvSpPr>
          <p:nvPr/>
        </p:nvSpPr>
        <p:spPr>
          <a:xfrm>
            <a:off x="370406" y="86050"/>
            <a:ext cx="85206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altLang="ko" b="1">
                <a:solidFill>
                  <a:srgbClr val="351C75"/>
                </a:solidFill>
              </a:rPr>
              <a:t>Data Extraction - Result</a:t>
            </a:r>
            <a:endParaRPr lang="ko-KR" altLang="en-US"/>
          </a:p>
        </p:txBody>
      </p:sp>
      <p:sp>
        <p:nvSpPr>
          <p:cNvPr id="7" name="Google Shape;83;p16"/>
          <p:cNvSpPr/>
          <p:nvPr/>
        </p:nvSpPr>
        <p:spPr>
          <a:xfrm>
            <a:off x="250" y="701"/>
            <a:ext cx="311450" cy="742450"/>
          </a:xfrm>
          <a:prstGeom prst="rect">
            <a:avLst/>
          </a:prstGeom>
          <a:solidFill>
            <a:srgbClr val="351C75"/>
          </a:solidFill>
          <a:ln w="9525" cap="flat" cmpd="sng">
            <a:noFill/>
            <a:prstDash val="solid"/>
            <a:round/>
            <a:headEnd type="none" w="sm" len="sm"/>
            <a:tailEnd type="none" w="sm" len="sm"/>
          </a:ln>
        </p:spPr>
        <p:txBody>
          <a:bodyPr spcFirstLastPara="1" wrap="square" lIns="91425" tIns="91425" rIns="91425" bIns="91425" anchor="ctr" anchorCtr="0">
            <a:noAutofit/>
          </a:bodyPr>
          <a:lstStyle/>
          <a:p>
            <a:endParaRPr sz="1800"/>
          </a:p>
        </p:txBody>
      </p:sp>
      <p:pic>
        <p:nvPicPr>
          <p:cNvPr id="19" name="그림 18">
            <a:extLst>
              <a:ext uri="{FF2B5EF4-FFF2-40B4-BE49-F238E27FC236}">
                <a16:creationId xmlns:a16="http://schemas.microsoft.com/office/drawing/2014/main" id="{177D472D-0015-3042-83E5-632C6EA258F8}"/>
              </a:ext>
            </a:extLst>
          </p:cNvPr>
          <p:cNvPicPr>
            <a:picLocks noChangeAspect="1"/>
          </p:cNvPicPr>
          <p:nvPr/>
        </p:nvPicPr>
        <p:blipFill>
          <a:blip r:embed="rId3">
            <a:alphaModFix/>
          </a:blip>
          <a:srcRect l="723" r="723"/>
          <a:stretch/>
        </p:blipFill>
        <p:spPr>
          <a:xfrm>
            <a:off x="2229967" y="746839"/>
            <a:ext cx="4693755" cy="4150974"/>
          </a:xfrm>
          <a:prstGeom prst="rect">
            <a:avLst/>
          </a:prstGeom>
          <a:noFill/>
          <a:ln w="15875">
            <a:solidFill>
              <a:srgbClr val="002060"/>
            </a:solidFill>
          </a:ln>
        </p:spPr>
      </p:pic>
      <p:cxnSp>
        <p:nvCxnSpPr>
          <p:cNvPr id="5" name="직선 화살표 연결선 4">
            <a:extLst>
              <a:ext uri="{FF2B5EF4-FFF2-40B4-BE49-F238E27FC236}">
                <a16:creationId xmlns:a16="http://schemas.microsoft.com/office/drawing/2014/main" id="{189B61FD-1DDF-49B0-84D2-1130C14CD5B8}"/>
              </a:ext>
            </a:extLst>
          </p:cNvPr>
          <p:cNvCxnSpPr>
            <a:cxnSpLocks/>
          </p:cNvCxnSpPr>
          <p:nvPr/>
        </p:nvCxnSpPr>
        <p:spPr>
          <a:xfrm>
            <a:off x="2414588" y="1014413"/>
            <a:ext cx="1653925" cy="43376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85377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 name="Google Shape;82;p16"/>
          <p:cNvSpPr txBox="1">
            <a:spLocks/>
          </p:cNvSpPr>
          <p:nvPr/>
        </p:nvSpPr>
        <p:spPr>
          <a:xfrm>
            <a:off x="370406" y="86050"/>
            <a:ext cx="85206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altLang="ko" b="1">
                <a:solidFill>
                  <a:srgbClr val="351C75"/>
                </a:solidFill>
              </a:rPr>
              <a:t>Live Demo</a:t>
            </a:r>
            <a:endParaRPr lang="ko-KR"/>
          </a:p>
        </p:txBody>
      </p:sp>
      <p:sp>
        <p:nvSpPr>
          <p:cNvPr id="7" name="Google Shape;83;p16"/>
          <p:cNvSpPr/>
          <p:nvPr/>
        </p:nvSpPr>
        <p:spPr>
          <a:xfrm>
            <a:off x="250" y="701"/>
            <a:ext cx="311450" cy="742450"/>
          </a:xfrm>
          <a:prstGeom prst="rect">
            <a:avLst/>
          </a:prstGeom>
          <a:solidFill>
            <a:srgbClr val="351C75"/>
          </a:solidFill>
          <a:ln w="9525" cap="flat" cmpd="sng">
            <a:noFill/>
            <a:prstDash val="solid"/>
            <a:round/>
            <a:headEnd type="none" w="sm" len="sm"/>
            <a:tailEnd type="none" w="sm" len="sm"/>
          </a:ln>
        </p:spPr>
        <p:txBody>
          <a:bodyPr spcFirstLastPara="1" wrap="square" lIns="91425" tIns="91425" rIns="91425" bIns="91425" anchor="ctr" anchorCtr="0">
            <a:noAutofit/>
          </a:bodyPr>
          <a:lstStyle/>
          <a:p>
            <a:endParaRPr sz="1800"/>
          </a:p>
        </p:txBody>
      </p:sp>
      <p:sp>
        <p:nvSpPr>
          <p:cNvPr id="4" name="TextBox 3">
            <a:extLst>
              <a:ext uri="{FF2B5EF4-FFF2-40B4-BE49-F238E27FC236}">
                <a16:creationId xmlns:a16="http://schemas.microsoft.com/office/drawing/2014/main" id="{53692242-88FA-4BFC-B334-0B12E0BB95B8}"/>
              </a:ext>
            </a:extLst>
          </p:cNvPr>
          <p:cNvSpPr txBox="1"/>
          <p:nvPr/>
        </p:nvSpPr>
        <p:spPr>
          <a:xfrm>
            <a:off x="1829538" y="2252064"/>
            <a:ext cx="5612913" cy="646331"/>
          </a:xfrm>
          <a:prstGeom prst="rect">
            <a:avLst/>
          </a:prstGeom>
          <a:noFill/>
        </p:spPr>
        <p:txBody>
          <a:bodyPr wrap="square" lIns="91440" tIns="45720" rIns="91440" bIns="45720" anchor="t">
            <a:spAutoFit/>
          </a:bodyPr>
          <a:lstStyle/>
          <a:p>
            <a:pPr algn="ctr"/>
            <a:r>
              <a:rPr lang="en-US" altLang="ko-KR" sz="3600">
                <a:solidFill>
                  <a:srgbClr val="0B5394"/>
                </a:solidFill>
              </a:rPr>
              <a:t>Let's see our Live demo!</a:t>
            </a:r>
            <a:endParaRPr lang="ko-KR" sz="3600"/>
          </a:p>
        </p:txBody>
      </p:sp>
    </p:spTree>
    <p:extLst>
      <p:ext uri="{BB962C8B-B14F-4D97-AF65-F5344CB8AC3E}">
        <p14:creationId xmlns:p14="http://schemas.microsoft.com/office/powerpoint/2010/main" val="6567136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pic>
        <p:nvPicPr>
          <p:cNvPr id="17" name="그림 17">
            <a:extLst>
              <a:ext uri="{FF2B5EF4-FFF2-40B4-BE49-F238E27FC236}">
                <a16:creationId xmlns:a16="http://schemas.microsoft.com/office/drawing/2014/main" id="{2DD3BB86-4625-46DB-BCE2-18B4ECD89318}"/>
              </a:ext>
            </a:extLst>
          </p:cNvPr>
          <p:cNvPicPr>
            <a:picLocks noChangeAspect="1"/>
          </p:cNvPicPr>
          <p:nvPr/>
        </p:nvPicPr>
        <p:blipFill>
          <a:blip r:embed="rId3"/>
          <a:stretch>
            <a:fillRect/>
          </a:stretch>
        </p:blipFill>
        <p:spPr>
          <a:xfrm>
            <a:off x="1550598" y="1622533"/>
            <a:ext cx="5320341" cy="3019868"/>
          </a:xfrm>
          <a:prstGeom prst="rect">
            <a:avLst/>
          </a:prstGeom>
        </p:spPr>
      </p:pic>
      <p:sp>
        <p:nvSpPr>
          <p:cNvPr id="16" name="Google Shape;90;p16">
            <a:extLst>
              <a:ext uri="{FF2B5EF4-FFF2-40B4-BE49-F238E27FC236}">
                <a16:creationId xmlns:a16="http://schemas.microsoft.com/office/drawing/2014/main" id="{95BA90EC-6581-4EAC-8251-E0CBA5C9E419}"/>
              </a:ext>
            </a:extLst>
          </p:cNvPr>
          <p:cNvSpPr txBox="1"/>
          <p:nvPr/>
        </p:nvSpPr>
        <p:spPr>
          <a:xfrm>
            <a:off x="1622257" y="877603"/>
            <a:ext cx="5894870" cy="502185"/>
          </a:xfrm>
          <a:prstGeom prst="rect">
            <a:avLst/>
          </a:prstGeom>
          <a:noFill/>
          <a:ln>
            <a:noFill/>
          </a:ln>
        </p:spPr>
        <p:txBody>
          <a:bodyPr spcFirstLastPara="1" wrap="square" lIns="91425" tIns="91425" rIns="91425" bIns="91425" anchor="t" anchorCtr="0">
            <a:noAutofit/>
          </a:bodyPr>
          <a:lstStyle/>
          <a:p>
            <a:r>
              <a:rPr lang="en-US" altLang="ko-KR" sz="2000">
                <a:solidFill>
                  <a:srgbClr val="0B5394"/>
                </a:solidFill>
              </a:rPr>
              <a:t>The most popular programming languages in 2019</a:t>
            </a:r>
            <a:endParaRPr lang="ko-KR" altLang="en-US"/>
          </a:p>
        </p:txBody>
      </p:sp>
      <p:pic>
        <p:nvPicPr>
          <p:cNvPr id="3" name="그림 3">
            <a:extLst>
              <a:ext uri="{FF2B5EF4-FFF2-40B4-BE49-F238E27FC236}">
                <a16:creationId xmlns:a16="http://schemas.microsoft.com/office/drawing/2014/main" id="{9A702B3D-E777-499D-8631-0312C8447F98}"/>
              </a:ext>
            </a:extLst>
          </p:cNvPr>
          <p:cNvPicPr>
            <a:picLocks noChangeAspect="1"/>
          </p:cNvPicPr>
          <p:nvPr/>
        </p:nvPicPr>
        <p:blipFill>
          <a:blip r:embed="rId4"/>
          <a:stretch>
            <a:fillRect/>
          </a:stretch>
        </p:blipFill>
        <p:spPr>
          <a:xfrm>
            <a:off x="1546058" y="1629778"/>
            <a:ext cx="5323079" cy="3012623"/>
          </a:xfrm>
          <a:prstGeom prst="rect">
            <a:avLst/>
          </a:prstGeom>
        </p:spPr>
      </p:pic>
      <p:sp>
        <p:nvSpPr>
          <p:cNvPr id="6" name="Google Shape;82;p16"/>
          <p:cNvSpPr txBox="1">
            <a:spLocks/>
          </p:cNvSpPr>
          <p:nvPr/>
        </p:nvSpPr>
        <p:spPr>
          <a:xfrm>
            <a:off x="370406" y="86050"/>
            <a:ext cx="85206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altLang="ko" b="1">
                <a:solidFill>
                  <a:srgbClr val="351C75"/>
                </a:solidFill>
              </a:rPr>
              <a:t>Project idea</a:t>
            </a:r>
          </a:p>
        </p:txBody>
      </p:sp>
      <p:sp>
        <p:nvSpPr>
          <p:cNvPr id="7" name="Google Shape;83;p16"/>
          <p:cNvSpPr/>
          <p:nvPr/>
        </p:nvSpPr>
        <p:spPr>
          <a:xfrm>
            <a:off x="250" y="700"/>
            <a:ext cx="311450" cy="742450"/>
          </a:xfrm>
          <a:prstGeom prst="rect">
            <a:avLst/>
          </a:prstGeom>
          <a:solidFill>
            <a:srgbClr val="351C75"/>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그룹 10">
            <a:extLst>
              <a:ext uri="{FF2B5EF4-FFF2-40B4-BE49-F238E27FC236}">
                <a16:creationId xmlns:a16="http://schemas.microsoft.com/office/drawing/2014/main" id="{5E87C37D-EF55-4E11-846C-02647403F588}"/>
              </a:ext>
            </a:extLst>
          </p:cNvPr>
          <p:cNvGrpSpPr/>
          <p:nvPr/>
        </p:nvGrpSpPr>
        <p:grpSpPr>
          <a:xfrm>
            <a:off x="208336" y="928790"/>
            <a:ext cx="8740607" cy="3821229"/>
            <a:chOff x="86807" y="1114850"/>
            <a:chExt cx="8740607" cy="3821229"/>
          </a:xfrm>
        </p:grpSpPr>
        <p:pic>
          <p:nvPicPr>
            <p:cNvPr id="5" name="그림 7" descr="텍스트이(가) 표시된 사진&#10;&#10;자동 생성된 설명">
              <a:extLst>
                <a:ext uri="{FF2B5EF4-FFF2-40B4-BE49-F238E27FC236}">
                  <a16:creationId xmlns:a16="http://schemas.microsoft.com/office/drawing/2014/main" id="{8674126A-4224-43AD-BE16-85AC14DD5AFD}"/>
                </a:ext>
              </a:extLst>
            </p:cNvPr>
            <p:cNvPicPr>
              <a:picLocks noChangeAspect="1"/>
            </p:cNvPicPr>
            <p:nvPr/>
          </p:nvPicPr>
          <p:blipFill>
            <a:blip r:embed="rId5">
              <a:alphaModFix/>
            </a:blip>
            <a:stretch>
              <a:fillRect/>
            </a:stretch>
          </p:blipFill>
          <p:spPr>
            <a:xfrm>
              <a:off x="6084214" y="1114850"/>
              <a:ext cx="2743200" cy="3821229"/>
            </a:xfrm>
            <a:prstGeom prst="rect">
              <a:avLst/>
            </a:prstGeom>
            <a:noFill/>
            <a:ln w="15875">
              <a:solidFill>
                <a:srgbClr val="002060"/>
              </a:solidFill>
            </a:ln>
          </p:spPr>
        </p:pic>
        <p:pic>
          <p:nvPicPr>
            <p:cNvPr id="9" name="그림 9" descr="텍스트이(가) 표시된 사진&#10;&#10;자동 생성된 설명">
              <a:extLst>
                <a:ext uri="{FF2B5EF4-FFF2-40B4-BE49-F238E27FC236}">
                  <a16:creationId xmlns:a16="http://schemas.microsoft.com/office/drawing/2014/main" id="{B50C9562-5CE8-4BAB-AA62-1823FE0FFB0F}"/>
                </a:ext>
              </a:extLst>
            </p:cNvPr>
            <p:cNvPicPr>
              <a:picLocks noChangeAspect="1"/>
            </p:cNvPicPr>
            <p:nvPr/>
          </p:nvPicPr>
          <p:blipFill>
            <a:blip r:embed="rId6">
              <a:alphaModFix/>
            </a:blip>
            <a:stretch>
              <a:fillRect/>
            </a:stretch>
          </p:blipFill>
          <p:spPr>
            <a:xfrm>
              <a:off x="86807" y="1114850"/>
              <a:ext cx="2965450" cy="3821229"/>
            </a:xfrm>
            <a:prstGeom prst="rect">
              <a:avLst/>
            </a:prstGeom>
            <a:noFill/>
            <a:ln w="15875">
              <a:solidFill>
                <a:srgbClr val="002060"/>
              </a:solidFill>
            </a:ln>
          </p:spPr>
        </p:pic>
        <p:pic>
          <p:nvPicPr>
            <p:cNvPr id="10" name="그림 10" descr="텍스트이(가) 표시된 사진&#10;&#10;자동 생성된 설명">
              <a:extLst>
                <a:ext uri="{FF2B5EF4-FFF2-40B4-BE49-F238E27FC236}">
                  <a16:creationId xmlns:a16="http://schemas.microsoft.com/office/drawing/2014/main" id="{6F14D512-2C76-4CB1-B120-80706948151B}"/>
                </a:ext>
              </a:extLst>
            </p:cNvPr>
            <p:cNvPicPr>
              <a:picLocks noChangeAspect="1"/>
            </p:cNvPicPr>
            <p:nvPr/>
          </p:nvPicPr>
          <p:blipFill>
            <a:blip r:embed="rId7">
              <a:alphaModFix/>
            </a:blip>
            <a:stretch>
              <a:fillRect/>
            </a:stretch>
          </p:blipFill>
          <p:spPr>
            <a:xfrm>
              <a:off x="3130550" y="1114850"/>
              <a:ext cx="2889250" cy="3821229"/>
            </a:xfrm>
            <a:prstGeom prst="rect">
              <a:avLst/>
            </a:prstGeom>
            <a:noFill/>
            <a:ln w="15875">
              <a:solidFill>
                <a:srgbClr val="002060"/>
              </a:solidFill>
            </a:ln>
          </p:spPr>
        </p:pic>
      </p:grpSp>
      <p:sp>
        <p:nvSpPr>
          <p:cNvPr id="8" name="TextBox 7">
            <a:extLst>
              <a:ext uri="{FF2B5EF4-FFF2-40B4-BE49-F238E27FC236}">
                <a16:creationId xmlns:a16="http://schemas.microsoft.com/office/drawing/2014/main" id="{6D61DC2D-B251-442D-85C4-C87E61A1BD22}"/>
              </a:ext>
            </a:extLst>
          </p:cNvPr>
          <p:cNvSpPr txBox="1"/>
          <p:nvPr/>
        </p:nvSpPr>
        <p:spPr>
          <a:xfrm>
            <a:off x="293469" y="2814386"/>
            <a:ext cx="2743200" cy="523220"/>
          </a:xfrm>
          <a:prstGeom prst="rect">
            <a:avLst/>
          </a:prstGeom>
          <a:solidFill>
            <a:srgbClr val="D6D6D6">
              <a:alpha val="57000"/>
            </a:srgbClr>
          </a:solidFill>
          <a:ln w="28575">
            <a:solidFill>
              <a:srgbClr val="002060"/>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tLang="ko-KR" b="1">
                <a:solidFill>
                  <a:srgbClr val="351C75"/>
                </a:solidFill>
              </a:rPr>
              <a:t>Depends on human interaction</a:t>
            </a:r>
            <a:endParaRPr lang="ko-KR"/>
          </a:p>
        </p:txBody>
      </p:sp>
      <p:grpSp>
        <p:nvGrpSpPr>
          <p:cNvPr id="14" name="그룹 13">
            <a:extLst>
              <a:ext uri="{FF2B5EF4-FFF2-40B4-BE49-F238E27FC236}">
                <a16:creationId xmlns:a16="http://schemas.microsoft.com/office/drawing/2014/main" id="{C7C3698B-76B4-4054-A796-6498F63AFDEF}"/>
              </a:ext>
            </a:extLst>
          </p:cNvPr>
          <p:cNvGrpSpPr/>
          <p:nvPr/>
        </p:nvGrpSpPr>
        <p:grpSpPr>
          <a:xfrm>
            <a:off x="3315689" y="2814386"/>
            <a:ext cx="5575317" cy="523220"/>
            <a:chOff x="3287060" y="2797218"/>
            <a:chExt cx="5575317" cy="523220"/>
          </a:xfrm>
        </p:grpSpPr>
        <p:sp>
          <p:nvSpPr>
            <p:cNvPr id="12" name="TextBox 11">
              <a:extLst>
                <a:ext uri="{FF2B5EF4-FFF2-40B4-BE49-F238E27FC236}">
                  <a16:creationId xmlns:a16="http://schemas.microsoft.com/office/drawing/2014/main" id="{F25B0FA2-701C-4218-9592-95DFE796824A}"/>
                </a:ext>
              </a:extLst>
            </p:cNvPr>
            <p:cNvSpPr txBox="1"/>
            <p:nvPr/>
          </p:nvSpPr>
          <p:spPr>
            <a:xfrm>
              <a:off x="3287060" y="2797218"/>
              <a:ext cx="2743200" cy="523220"/>
            </a:xfrm>
            <a:prstGeom prst="rect">
              <a:avLst/>
            </a:prstGeom>
            <a:solidFill>
              <a:srgbClr val="D6D6D6">
                <a:alpha val="57000"/>
              </a:srgbClr>
            </a:solidFill>
            <a:ln w="28575">
              <a:solidFill>
                <a:srgbClr val="002060"/>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ltLang="ko-KR" b="1">
                  <a:solidFill>
                    <a:srgbClr val="351C75"/>
                  </a:solidFill>
                </a:rPr>
                <a:t>Dataset is limited</a:t>
              </a:r>
              <a:endParaRPr lang="ko-KR" altLang="en-US"/>
            </a:p>
            <a:p>
              <a:pPr algn="ctr"/>
              <a:r>
                <a:rPr lang="en-US" altLang="ko-KR" b="1">
                  <a:solidFill>
                    <a:srgbClr val="351C75"/>
                  </a:solidFill>
                </a:rPr>
                <a:t>to 2D charts</a:t>
              </a:r>
              <a:endParaRPr lang="ko-KR"/>
            </a:p>
          </p:txBody>
        </p:sp>
        <p:sp>
          <p:nvSpPr>
            <p:cNvPr id="13" name="TextBox 12">
              <a:extLst>
                <a:ext uri="{FF2B5EF4-FFF2-40B4-BE49-F238E27FC236}">
                  <a16:creationId xmlns:a16="http://schemas.microsoft.com/office/drawing/2014/main" id="{D364015D-681F-40BE-9348-2853BEA6B529}"/>
                </a:ext>
              </a:extLst>
            </p:cNvPr>
            <p:cNvSpPr txBox="1"/>
            <p:nvPr/>
          </p:nvSpPr>
          <p:spPr>
            <a:xfrm>
              <a:off x="6227891" y="2797218"/>
              <a:ext cx="2634486" cy="523220"/>
            </a:xfrm>
            <a:prstGeom prst="rect">
              <a:avLst/>
            </a:prstGeom>
            <a:solidFill>
              <a:srgbClr val="D6D6D6">
                <a:alpha val="57000"/>
              </a:srgbClr>
            </a:solidFill>
            <a:ln w="28575">
              <a:solidFill>
                <a:srgbClr val="002060"/>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solidFill>
                    <a:srgbClr val="351C75"/>
                  </a:solidFill>
                </a:rPr>
                <a:t>Dataset is limited</a:t>
              </a:r>
              <a:endParaRPr lang="ko-KR" altLang="en-US"/>
            </a:p>
            <a:p>
              <a:pPr algn="ctr"/>
              <a:r>
                <a:rPr lang="en-US" b="1">
                  <a:solidFill>
                    <a:srgbClr val="351C75"/>
                  </a:solidFill>
                </a:rPr>
                <a:t>to 2D charts..</a:t>
              </a:r>
              <a:endParaRPr lang="ko-KR" altLang="en-US"/>
            </a:p>
          </p:txBody>
        </p:sp>
      </p:grpSp>
      <p:sp>
        <p:nvSpPr>
          <p:cNvPr id="2" name="TextBox 1">
            <a:extLst>
              <a:ext uri="{FF2B5EF4-FFF2-40B4-BE49-F238E27FC236}">
                <a16:creationId xmlns:a16="http://schemas.microsoft.com/office/drawing/2014/main" id="{08C8EDE1-C41B-4BBC-AB68-0048E0F89EC1}"/>
              </a:ext>
            </a:extLst>
          </p:cNvPr>
          <p:cNvSpPr txBox="1"/>
          <p:nvPr/>
        </p:nvSpPr>
        <p:spPr>
          <a:xfrm>
            <a:off x="3558058" y="1626383"/>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ko-KR" altLang="en-US"/>
          </a:p>
        </p:txBody>
      </p:sp>
      <p:sp>
        <p:nvSpPr>
          <p:cNvPr id="4" name="TextBox 3">
            <a:extLst>
              <a:ext uri="{FF2B5EF4-FFF2-40B4-BE49-F238E27FC236}">
                <a16:creationId xmlns:a16="http://schemas.microsoft.com/office/drawing/2014/main" id="{D8C80EE5-C7FD-4C7A-8DDF-6F7B7157697D}"/>
              </a:ext>
            </a:extLst>
          </p:cNvPr>
          <p:cNvSpPr txBox="1"/>
          <p:nvPr/>
        </p:nvSpPr>
        <p:spPr>
          <a:xfrm rot="20400000">
            <a:off x="1483182" y="2121889"/>
            <a:ext cx="6295047" cy="1384995"/>
          </a:xfrm>
          <a:prstGeom prst="rect">
            <a:avLst/>
          </a:prstGeom>
          <a:solidFill>
            <a:srgbClr val="FFFF00"/>
          </a:solidFill>
          <a:ln w="28575">
            <a:solidFill>
              <a:srgbClr val="002060"/>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endParaRPr lang="en-US" altLang="ko-KR" b="1">
              <a:solidFill>
                <a:srgbClr val="351C75"/>
              </a:solidFill>
            </a:endParaRPr>
          </a:p>
          <a:p>
            <a:pPr algn="ctr"/>
            <a:endParaRPr lang="en-US" altLang="ko-KR" b="1">
              <a:solidFill>
                <a:srgbClr val="351C75"/>
              </a:solidFill>
            </a:endParaRPr>
          </a:p>
          <a:p>
            <a:pPr algn="ctr"/>
            <a:r>
              <a:rPr lang="en-US" altLang="ko-KR" sz="2800" b="1">
                <a:solidFill>
                  <a:srgbClr val="351C75"/>
                </a:solidFill>
              </a:rPr>
              <a:t>Let’s extract data from 3D charts!</a:t>
            </a:r>
            <a:endParaRPr lang="en-US" sz="2800" b="1">
              <a:solidFill>
                <a:srgbClr val="351C75"/>
              </a:solidFill>
            </a:endParaRPr>
          </a:p>
          <a:p>
            <a:pPr algn="ctr"/>
            <a:endParaRPr lang="en-US" altLang="ko-KR" b="1">
              <a:solidFill>
                <a:srgbClr val="351C75"/>
              </a:solidFill>
            </a:endParaRPr>
          </a:p>
          <a:p>
            <a:pPr algn="ctr"/>
            <a:endParaRPr lang="en-US" altLang="ko-KR" b="1">
              <a:solidFill>
                <a:srgbClr val="351C75"/>
              </a:solidFill>
            </a:endParaRPr>
          </a:p>
        </p:txBody>
      </p:sp>
    </p:spTree>
    <p:extLst>
      <p:ext uri="{BB962C8B-B14F-4D97-AF65-F5344CB8AC3E}">
        <p14:creationId xmlns:p14="http://schemas.microsoft.com/office/powerpoint/2010/main" val="1276634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4"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 name="Google Shape;82;p16"/>
          <p:cNvSpPr txBox="1">
            <a:spLocks/>
          </p:cNvSpPr>
          <p:nvPr/>
        </p:nvSpPr>
        <p:spPr>
          <a:xfrm>
            <a:off x="370406" y="86050"/>
            <a:ext cx="85206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altLang="ko" b="1">
                <a:solidFill>
                  <a:srgbClr val="351C75"/>
                </a:solidFill>
              </a:rPr>
              <a:t>Data Extraction - Result</a:t>
            </a:r>
            <a:endParaRPr lang="ko-KR" altLang="en-US"/>
          </a:p>
        </p:txBody>
      </p:sp>
      <p:sp>
        <p:nvSpPr>
          <p:cNvPr id="7" name="Google Shape;83;p16"/>
          <p:cNvSpPr/>
          <p:nvPr/>
        </p:nvSpPr>
        <p:spPr>
          <a:xfrm>
            <a:off x="250" y="701"/>
            <a:ext cx="311450" cy="742450"/>
          </a:xfrm>
          <a:prstGeom prst="rect">
            <a:avLst/>
          </a:prstGeom>
          <a:solidFill>
            <a:srgbClr val="351C75"/>
          </a:solidFill>
          <a:ln w="9525" cap="flat" cmpd="sng">
            <a:noFill/>
            <a:prstDash val="solid"/>
            <a:round/>
            <a:headEnd type="none" w="sm" len="sm"/>
            <a:tailEnd type="none" w="sm" len="sm"/>
          </a:ln>
        </p:spPr>
        <p:txBody>
          <a:bodyPr spcFirstLastPara="1" wrap="square" lIns="91425" tIns="91425" rIns="91425" bIns="91425" anchor="ctr" anchorCtr="0">
            <a:noAutofit/>
          </a:bodyPr>
          <a:lstStyle/>
          <a:p>
            <a:endParaRPr sz="1800"/>
          </a:p>
        </p:txBody>
      </p:sp>
      <p:sp>
        <p:nvSpPr>
          <p:cNvPr id="10" name="TextBox 9">
            <a:extLst>
              <a:ext uri="{FF2B5EF4-FFF2-40B4-BE49-F238E27FC236}">
                <a16:creationId xmlns:a16="http://schemas.microsoft.com/office/drawing/2014/main" id="{E1A3F4CB-7E98-465B-86B8-02A9B7C64323}"/>
              </a:ext>
            </a:extLst>
          </p:cNvPr>
          <p:cNvSpPr txBox="1"/>
          <p:nvPr/>
        </p:nvSpPr>
        <p:spPr>
          <a:xfrm>
            <a:off x="370406" y="1114896"/>
            <a:ext cx="2495720" cy="400110"/>
          </a:xfrm>
          <a:prstGeom prst="rect">
            <a:avLst/>
          </a:prstGeom>
          <a:noFill/>
        </p:spPr>
        <p:txBody>
          <a:bodyPr wrap="square" lIns="91440" tIns="45720" rIns="91440" bIns="45720" anchor="t">
            <a:spAutoFit/>
          </a:bodyPr>
          <a:lstStyle/>
          <a:p>
            <a:r>
              <a:rPr lang="en-US" altLang="ko-KR" sz="2000">
                <a:solidFill>
                  <a:srgbClr val="0B5394"/>
                </a:solidFill>
              </a:rPr>
              <a:t>Error rate: below 5%</a:t>
            </a:r>
            <a:endParaRPr lang="ko-KR" sz="2000"/>
          </a:p>
        </p:txBody>
      </p:sp>
      <p:pic>
        <p:nvPicPr>
          <p:cNvPr id="11" name="그림 10">
            <a:extLst>
              <a:ext uri="{FF2B5EF4-FFF2-40B4-BE49-F238E27FC236}">
                <a16:creationId xmlns:a16="http://schemas.microsoft.com/office/drawing/2014/main" id="{98055B07-BA98-4CB8-86DC-D7007A091FEB}"/>
              </a:ext>
            </a:extLst>
          </p:cNvPr>
          <p:cNvPicPr>
            <a:picLocks noChangeAspect="1"/>
          </p:cNvPicPr>
          <p:nvPr/>
        </p:nvPicPr>
        <p:blipFill>
          <a:blip r:embed="rId3"/>
          <a:stretch>
            <a:fillRect/>
          </a:stretch>
        </p:blipFill>
        <p:spPr>
          <a:xfrm>
            <a:off x="370406" y="1588429"/>
            <a:ext cx="4143916" cy="3058400"/>
          </a:xfrm>
          <a:prstGeom prst="rect">
            <a:avLst/>
          </a:prstGeom>
          <a:ln>
            <a:solidFill>
              <a:schemeClr val="tx1"/>
            </a:solidFill>
          </a:ln>
        </p:spPr>
      </p:pic>
      <p:pic>
        <p:nvPicPr>
          <p:cNvPr id="13" name="그림 12">
            <a:extLst>
              <a:ext uri="{FF2B5EF4-FFF2-40B4-BE49-F238E27FC236}">
                <a16:creationId xmlns:a16="http://schemas.microsoft.com/office/drawing/2014/main" id="{31B57E15-70E3-45FA-B476-979F58D39A53}"/>
              </a:ext>
            </a:extLst>
          </p:cNvPr>
          <p:cNvPicPr>
            <a:picLocks noChangeAspect="1"/>
          </p:cNvPicPr>
          <p:nvPr/>
        </p:nvPicPr>
        <p:blipFill>
          <a:blip r:embed="rId4"/>
          <a:stretch>
            <a:fillRect/>
          </a:stretch>
        </p:blipFill>
        <p:spPr>
          <a:xfrm>
            <a:off x="4675399" y="1588429"/>
            <a:ext cx="4020833" cy="3058400"/>
          </a:xfrm>
          <a:prstGeom prst="rect">
            <a:avLst/>
          </a:prstGeom>
          <a:ln>
            <a:solidFill>
              <a:schemeClr val="tx1"/>
            </a:solidFill>
          </a:ln>
        </p:spPr>
      </p:pic>
      <p:sp>
        <p:nvSpPr>
          <p:cNvPr id="15" name="TextBox 14">
            <a:extLst>
              <a:ext uri="{FF2B5EF4-FFF2-40B4-BE49-F238E27FC236}">
                <a16:creationId xmlns:a16="http://schemas.microsoft.com/office/drawing/2014/main" id="{AEE9B5AF-E8DE-43B5-A821-308572E818EE}"/>
              </a:ext>
            </a:extLst>
          </p:cNvPr>
          <p:cNvSpPr txBox="1"/>
          <p:nvPr/>
        </p:nvSpPr>
        <p:spPr>
          <a:xfrm>
            <a:off x="5379244" y="1114896"/>
            <a:ext cx="3316988" cy="400110"/>
          </a:xfrm>
          <a:prstGeom prst="rect">
            <a:avLst/>
          </a:prstGeom>
          <a:noFill/>
        </p:spPr>
        <p:txBody>
          <a:bodyPr wrap="square" lIns="91440" tIns="45720" rIns="91440" bIns="45720" anchor="t">
            <a:spAutoFit/>
          </a:bodyPr>
          <a:lstStyle/>
          <a:p>
            <a:r>
              <a:rPr lang="en-US" altLang="ko-KR" sz="2000">
                <a:solidFill>
                  <a:srgbClr val="0B5394"/>
                </a:solidFill>
              </a:rPr>
              <a:t>(5 images / total 15 images)</a:t>
            </a:r>
            <a:endParaRPr lang="ko-KR" sz="2000"/>
          </a:p>
        </p:txBody>
      </p:sp>
    </p:spTree>
    <p:extLst>
      <p:ext uri="{BB962C8B-B14F-4D97-AF65-F5344CB8AC3E}">
        <p14:creationId xmlns:p14="http://schemas.microsoft.com/office/powerpoint/2010/main" val="14850164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 name="Google Shape;82;p16"/>
          <p:cNvSpPr txBox="1">
            <a:spLocks/>
          </p:cNvSpPr>
          <p:nvPr/>
        </p:nvSpPr>
        <p:spPr>
          <a:xfrm>
            <a:off x="370406" y="86050"/>
            <a:ext cx="85206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altLang="ko" b="1">
                <a:solidFill>
                  <a:srgbClr val="351C75"/>
                </a:solidFill>
              </a:rPr>
              <a:t>Data Extraction - Result</a:t>
            </a:r>
            <a:endParaRPr lang="ko-KR" altLang="en-US"/>
          </a:p>
        </p:txBody>
      </p:sp>
      <p:sp>
        <p:nvSpPr>
          <p:cNvPr id="7" name="Google Shape;83;p16"/>
          <p:cNvSpPr/>
          <p:nvPr/>
        </p:nvSpPr>
        <p:spPr>
          <a:xfrm>
            <a:off x="250" y="701"/>
            <a:ext cx="311450" cy="742450"/>
          </a:xfrm>
          <a:prstGeom prst="rect">
            <a:avLst/>
          </a:prstGeom>
          <a:solidFill>
            <a:srgbClr val="351C75"/>
          </a:solidFill>
          <a:ln w="9525" cap="flat" cmpd="sng">
            <a:noFill/>
            <a:prstDash val="solid"/>
            <a:round/>
            <a:headEnd type="none" w="sm" len="sm"/>
            <a:tailEnd type="none" w="sm" len="sm"/>
          </a:ln>
        </p:spPr>
        <p:txBody>
          <a:bodyPr spcFirstLastPara="1" wrap="square" lIns="91425" tIns="91425" rIns="91425" bIns="91425" anchor="ctr" anchorCtr="0">
            <a:noAutofit/>
          </a:bodyPr>
          <a:lstStyle/>
          <a:p>
            <a:endParaRPr sz="1800"/>
          </a:p>
        </p:txBody>
      </p:sp>
      <p:sp>
        <p:nvSpPr>
          <p:cNvPr id="10" name="TextBox 9">
            <a:extLst>
              <a:ext uri="{FF2B5EF4-FFF2-40B4-BE49-F238E27FC236}">
                <a16:creationId xmlns:a16="http://schemas.microsoft.com/office/drawing/2014/main" id="{E1A3F4CB-7E98-465B-86B8-02A9B7C64323}"/>
              </a:ext>
            </a:extLst>
          </p:cNvPr>
          <p:cNvSpPr txBox="1"/>
          <p:nvPr/>
        </p:nvSpPr>
        <p:spPr>
          <a:xfrm>
            <a:off x="370406" y="1114896"/>
            <a:ext cx="2495720" cy="400110"/>
          </a:xfrm>
          <a:prstGeom prst="rect">
            <a:avLst/>
          </a:prstGeom>
          <a:noFill/>
        </p:spPr>
        <p:txBody>
          <a:bodyPr wrap="square" lIns="91440" tIns="45720" rIns="91440" bIns="45720" anchor="t">
            <a:spAutoFit/>
          </a:bodyPr>
          <a:lstStyle/>
          <a:p>
            <a:r>
              <a:rPr lang="en-US" altLang="ko-KR" sz="2000">
                <a:solidFill>
                  <a:srgbClr val="0B5394"/>
                </a:solidFill>
              </a:rPr>
              <a:t>Error rate: over 5%</a:t>
            </a:r>
            <a:endParaRPr lang="ko-KR" sz="2000"/>
          </a:p>
        </p:txBody>
      </p:sp>
      <p:pic>
        <p:nvPicPr>
          <p:cNvPr id="3" name="그림 2">
            <a:extLst>
              <a:ext uri="{FF2B5EF4-FFF2-40B4-BE49-F238E27FC236}">
                <a16:creationId xmlns:a16="http://schemas.microsoft.com/office/drawing/2014/main" id="{AD994EF9-1836-4B35-BD2F-E104AF834AC5}"/>
              </a:ext>
            </a:extLst>
          </p:cNvPr>
          <p:cNvPicPr>
            <a:picLocks noChangeAspect="1"/>
          </p:cNvPicPr>
          <p:nvPr/>
        </p:nvPicPr>
        <p:blipFill>
          <a:blip r:embed="rId3"/>
          <a:stretch>
            <a:fillRect/>
          </a:stretch>
        </p:blipFill>
        <p:spPr>
          <a:xfrm>
            <a:off x="370406" y="1628942"/>
            <a:ext cx="3745473" cy="3042118"/>
          </a:xfrm>
          <a:prstGeom prst="rect">
            <a:avLst/>
          </a:prstGeom>
          <a:ln>
            <a:solidFill>
              <a:schemeClr val="tx1"/>
            </a:solidFill>
          </a:ln>
        </p:spPr>
      </p:pic>
      <p:pic>
        <p:nvPicPr>
          <p:cNvPr id="5" name="그림 4">
            <a:extLst>
              <a:ext uri="{FF2B5EF4-FFF2-40B4-BE49-F238E27FC236}">
                <a16:creationId xmlns:a16="http://schemas.microsoft.com/office/drawing/2014/main" id="{7355EB26-0673-4243-84C2-B3E63037B287}"/>
              </a:ext>
            </a:extLst>
          </p:cNvPr>
          <p:cNvPicPr>
            <a:picLocks noChangeAspect="1"/>
          </p:cNvPicPr>
          <p:nvPr/>
        </p:nvPicPr>
        <p:blipFill>
          <a:blip r:embed="rId4"/>
          <a:stretch>
            <a:fillRect/>
          </a:stretch>
        </p:blipFill>
        <p:spPr>
          <a:xfrm>
            <a:off x="4871509" y="1628942"/>
            <a:ext cx="3643365" cy="3169322"/>
          </a:xfrm>
          <a:prstGeom prst="rect">
            <a:avLst/>
          </a:prstGeom>
          <a:ln>
            <a:solidFill>
              <a:schemeClr val="tx1"/>
            </a:solidFill>
          </a:ln>
        </p:spPr>
      </p:pic>
      <p:cxnSp>
        <p:nvCxnSpPr>
          <p:cNvPr id="12" name="직선 화살표 연결선 11">
            <a:extLst>
              <a:ext uri="{FF2B5EF4-FFF2-40B4-BE49-F238E27FC236}">
                <a16:creationId xmlns:a16="http://schemas.microsoft.com/office/drawing/2014/main" id="{2256C5A8-AA9E-41B4-BCC3-609FFBF5F2D4}"/>
              </a:ext>
            </a:extLst>
          </p:cNvPr>
          <p:cNvCxnSpPr>
            <a:cxnSpLocks/>
          </p:cNvCxnSpPr>
          <p:nvPr/>
        </p:nvCxnSpPr>
        <p:spPr>
          <a:xfrm>
            <a:off x="944880" y="2054352"/>
            <a:ext cx="1298262" cy="101193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직선 화살표 연결선 14">
            <a:extLst>
              <a:ext uri="{FF2B5EF4-FFF2-40B4-BE49-F238E27FC236}">
                <a16:creationId xmlns:a16="http://schemas.microsoft.com/office/drawing/2014/main" id="{DF748456-F453-417C-8543-6254D3AFA9AA}"/>
              </a:ext>
            </a:extLst>
          </p:cNvPr>
          <p:cNvCxnSpPr>
            <a:cxnSpLocks/>
          </p:cNvCxnSpPr>
          <p:nvPr/>
        </p:nvCxnSpPr>
        <p:spPr>
          <a:xfrm>
            <a:off x="1322695" y="2138065"/>
            <a:ext cx="1298262" cy="101193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직선 화살표 연결선 15">
            <a:extLst>
              <a:ext uri="{FF2B5EF4-FFF2-40B4-BE49-F238E27FC236}">
                <a16:creationId xmlns:a16="http://schemas.microsoft.com/office/drawing/2014/main" id="{B9FE9F04-7939-457E-8ECF-BBC44C631534}"/>
              </a:ext>
            </a:extLst>
          </p:cNvPr>
          <p:cNvCxnSpPr>
            <a:cxnSpLocks/>
          </p:cNvCxnSpPr>
          <p:nvPr/>
        </p:nvCxnSpPr>
        <p:spPr>
          <a:xfrm>
            <a:off x="798576" y="2350770"/>
            <a:ext cx="1298262" cy="101193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6C35F1A1-F188-4BA7-ACDB-EB3F89E4041E}"/>
              </a:ext>
            </a:extLst>
          </p:cNvPr>
          <p:cNvCxnSpPr>
            <a:cxnSpLocks/>
          </p:cNvCxnSpPr>
          <p:nvPr/>
        </p:nvCxnSpPr>
        <p:spPr>
          <a:xfrm>
            <a:off x="4262183" y="1924705"/>
            <a:ext cx="1298262" cy="101193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321D047C-F9FC-4575-92FC-92817AB234BB}"/>
              </a:ext>
            </a:extLst>
          </p:cNvPr>
          <p:cNvSpPr txBox="1"/>
          <p:nvPr/>
        </p:nvSpPr>
        <p:spPr>
          <a:xfrm>
            <a:off x="5379244" y="1114896"/>
            <a:ext cx="3316988" cy="400110"/>
          </a:xfrm>
          <a:prstGeom prst="rect">
            <a:avLst/>
          </a:prstGeom>
          <a:noFill/>
        </p:spPr>
        <p:txBody>
          <a:bodyPr wrap="square" lIns="91440" tIns="45720" rIns="91440" bIns="45720" anchor="t">
            <a:spAutoFit/>
          </a:bodyPr>
          <a:lstStyle/>
          <a:p>
            <a:r>
              <a:rPr lang="en-US" altLang="ko-KR" sz="2000">
                <a:solidFill>
                  <a:srgbClr val="0B5394"/>
                </a:solidFill>
              </a:rPr>
              <a:t>(7 images / total 15 images)</a:t>
            </a:r>
            <a:endParaRPr lang="ko-KR" sz="2000"/>
          </a:p>
        </p:txBody>
      </p:sp>
    </p:spTree>
    <p:extLst>
      <p:ext uri="{BB962C8B-B14F-4D97-AF65-F5344CB8AC3E}">
        <p14:creationId xmlns:p14="http://schemas.microsoft.com/office/powerpoint/2010/main" val="24194630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 name="Google Shape;82;p16"/>
          <p:cNvSpPr txBox="1">
            <a:spLocks/>
          </p:cNvSpPr>
          <p:nvPr/>
        </p:nvSpPr>
        <p:spPr>
          <a:xfrm>
            <a:off x="370406" y="86050"/>
            <a:ext cx="85206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altLang="ko" b="1">
                <a:solidFill>
                  <a:srgbClr val="351C75"/>
                </a:solidFill>
              </a:rPr>
              <a:t>Data Extraction - Result</a:t>
            </a:r>
            <a:endParaRPr lang="ko-KR" altLang="en-US"/>
          </a:p>
        </p:txBody>
      </p:sp>
      <p:sp>
        <p:nvSpPr>
          <p:cNvPr id="7" name="Google Shape;83;p16"/>
          <p:cNvSpPr/>
          <p:nvPr/>
        </p:nvSpPr>
        <p:spPr>
          <a:xfrm>
            <a:off x="250" y="701"/>
            <a:ext cx="311450" cy="742450"/>
          </a:xfrm>
          <a:prstGeom prst="rect">
            <a:avLst/>
          </a:prstGeom>
          <a:solidFill>
            <a:srgbClr val="351C75"/>
          </a:solidFill>
          <a:ln w="9525" cap="flat" cmpd="sng">
            <a:noFill/>
            <a:prstDash val="solid"/>
            <a:round/>
            <a:headEnd type="none" w="sm" len="sm"/>
            <a:tailEnd type="none" w="sm" len="sm"/>
          </a:ln>
        </p:spPr>
        <p:txBody>
          <a:bodyPr spcFirstLastPara="1" wrap="square" lIns="91425" tIns="91425" rIns="91425" bIns="91425" anchor="ctr" anchorCtr="0">
            <a:noAutofit/>
          </a:bodyPr>
          <a:lstStyle/>
          <a:p>
            <a:endParaRPr sz="1800"/>
          </a:p>
        </p:txBody>
      </p:sp>
      <p:sp>
        <p:nvSpPr>
          <p:cNvPr id="10" name="TextBox 9">
            <a:extLst>
              <a:ext uri="{FF2B5EF4-FFF2-40B4-BE49-F238E27FC236}">
                <a16:creationId xmlns:a16="http://schemas.microsoft.com/office/drawing/2014/main" id="{E1A3F4CB-7E98-465B-86B8-02A9B7C64323}"/>
              </a:ext>
            </a:extLst>
          </p:cNvPr>
          <p:cNvSpPr txBox="1"/>
          <p:nvPr/>
        </p:nvSpPr>
        <p:spPr>
          <a:xfrm>
            <a:off x="370405" y="1114896"/>
            <a:ext cx="3558657" cy="400110"/>
          </a:xfrm>
          <a:prstGeom prst="rect">
            <a:avLst/>
          </a:prstGeom>
          <a:noFill/>
        </p:spPr>
        <p:txBody>
          <a:bodyPr wrap="square" lIns="91440" tIns="45720" rIns="91440" bIns="45720" anchor="t">
            <a:spAutoFit/>
          </a:bodyPr>
          <a:lstStyle/>
          <a:p>
            <a:r>
              <a:rPr lang="en-US" altLang="ko-KR" sz="2000">
                <a:solidFill>
                  <a:srgbClr val="0B5394"/>
                </a:solidFill>
              </a:rPr>
              <a:t>Error in detection</a:t>
            </a:r>
            <a:endParaRPr lang="ko-KR" sz="2000"/>
          </a:p>
        </p:txBody>
      </p:sp>
      <p:pic>
        <p:nvPicPr>
          <p:cNvPr id="3" name="그림 2">
            <a:extLst>
              <a:ext uri="{FF2B5EF4-FFF2-40B4-BE49-F238E27FC236}">
                <a16:creationId xmlns:a16="http://schemas.microsoft.com/office/drawing/2014/main" id="{8EA3DFEE-696F-4DA1-B707-32DB030B4CE7}"/>
              </a:ext>
            </a:extLst>
          </p:cNvPr>
          <p:cNvPicPr>
            <a:picLocks noChangeAspect="1"/>
          </p:cNvPicPr>
          <p:nvPr/>
        </p:nvPicPr>
        <p:blipFill>
          <a:blip r:embed="rId3"/>
          <a:stretch>
            <a:fillRect/>
          </a:stretch>
        </p:blipFill>
        <p:spPr>
          <a:xfrm>
            <a:off x="2615290" y="1755059"/>
            <a:ext cx="3913420" cy="2634264"/>
          </a:xfrm>
          <a:prstGeom prst="rect">
            <a:avLst/>
          </a:prstGeom>
          <a:ln>
            <a:solidFill>
              <a:schemeClr val="tx1"/>
            </a:solidFill>
          </a:ln>
        </p:spPr>
      </p:pic>
      <p:cxnSp>
        <p:nvCxnSpPr>
          <p:cNvPr id="9" name="직선 화살표 연결선 8">
            <a:extLst>
              <a:ext uri="{FF2B5EF4-FFF2-40B4-BE49-F238E27FC236}">
                <a16:creationId xmlns:a16="http://schemas.microsoft.com/office/drawing/2014/main" id="{E1F2438A-8B4E-438F-8E83-48975084317B}"/>
              </a:ext>
            </a:extLst>
          </p:cNvPr>
          <p:cNvCxnSpPr>
            <a:cxnSpLocks/>
          </p:cNvCxnSpPr>
          <p:nvPr/>
        </p:nvCxnSpPr>
        <p:spPr>
          <a:xfrm>
            <a:off x="1798701" y="2722245"/>
            <a:ext cx="1298262" cy="101193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D30CAC84-4567-4935-B299-C43840D5EF68}"/>
              </a:ext>
            </a:extLst>
          </p:cNvPr>
          <p:cNvSpPr txBox="1"/>
          <p:nvPr/>
        </p:nvSpPr>
        <p:spPr>
          <a:xfrm>
            <a:off x="5379244" y="1114896"/>
            <a:ext cx="3316988" cy="400110"/>
          </a:xfrm>
          <a:prstGeom prst="rect">
            <a:avLst/>
          </a:prstGeom>
          <a:noFill/>
        </p:spPr>
        <p:txBody>
          <a:bodyPr wrap="square" lIns="91440" tIns="45720" rIns="91440" bIns="45720" anchor="t">
            <a:spAutoFit/>
          </a:bodyPr>
          <a:lstStyle/>
          <a:p>
            <a:r>
              <a:rPr lang="en-US" altLang="ko-KR" sz="2000">
                <a:solidFill>
                  <a:srgbClr val="0B5394"/>
                </a:solidFill>
              </a:rPr>
              <a:t>(3 images / total 15 images)</a:t>
            </a:r>
            <a:endParaRPr lang="ko-KR" sz="2000"/>
          </a:p>
        </p:txBody>
      </p:sp>
    </p:spTree>
    <p:extLst>
      <p:ext uri="{BB962C8B-B14F-4D97-AF65-F5344CB8AC3E}">
        <p14:creationId xmlns:p14="http://schemas.microsoft.com/office/powerpoint/2010/main" val="1338990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텍스트 개체 틀 2">
            <a:extLst>
              <a:ext uri="{FF2B5EF4-FFF2-40B4-BE49-F238E27FC236}">
                <a16:creationId xmlns:a16="http://schemas.microsoft.com/office/drawing/2014/main" id="{B6E95CBE-1188-469A-B877-8CEF44F1E00F}"/>
              </a:ext>
            </a:extLst>
          </p:cNvPr>
          <p:cNvSpPr>
            <a:spLocks noGrp="1"/>
          </p:cNvSpPr>
          <p:nvPr>
            <p:ph type="body" idx="1"/>
          </p:nvPr>
        </p:nvSpPr>
        <p:spPr>
          <a:xfrm>
            <a:off x="311700" y="784523"/>
            <a:ext cx="8520600" cy="3784352"/>
          </a:xfrm>
        </p:spPr>
        <p:txBody>
          <a:bodyPr/>
          <a:lstStyle/>
          <a:p>
            <a:pPr>
              <a:lnSpc>
                <a:spcPct val="114999"/>
              </a:lnSpc>
            </a:pPr>
            <a:endParaRPr lang="en-US" altLang="ko-KR" sz="2400"/>
          </a:p>
          <a:p>
            <a:pPr>
              <a:lnSpc>
                <a:spcPct val="114999"/>
              </a:lnSpc>
            </a:pPr>
            <a:r>
              <a:rPr lang="en-US" altLang="ko-KR" sz="2400"/>
              <a:t>Only succeeded for some charts. </a:t>
            </a:r>
          </a:p>
          <a:p>
            <a:pPr>
              <a:lnSpc>
                <a:spcPct val="114999"/>
              </a:lnSpc>
            </a:pPr>
            <a:endParaRPr lang="en-US" altLang="ko-KR" sz="2400"/>
          </a:p>
          <a:p>
            <a:pPr>
              <a:lnSpc>
                <a:spcPct val="114999"/>
              </a:lnSpc>
            </a:pPr>
            <a:r>
              <a:rPr lang="en-US" altLang="ko-KR" sz="2400"/>
              <a:t>Few more improvements can be made.</a:t>
            </a:r>
          </a:p>
          <a:p>
            <a:pPr>
              <a:lnSpc>
                <a:spcPct val="114999"/>
              </a:lnSpc>
            </a:pPr>
            <a:endParaRPr lang="en-US" altLang="ko-KR" sz="2400"/>
          </a:p>
          <a:p>
            <a:pPr>
              <a:lnSpc>
                <a:spcPct val="114999"/>
              </a:lnSpc>
            </a:pPr>
            <a:r>
              <a:rPr lang="en-US" altLang="ko-KR" sz="2400"/>
              <a:t>Possibilities for expanding the datasets.</a:t>
            </a:r>
          </a:p>
          <a:p>
            <a:pPr>
              <a:lnSpc>
                <a:spcPct val="114999"/>
              </a:lnSpc>
            </a:pPr>
            <a:endParaRPr lang="en-US" altLang="ko-KR"/>
          </a:p>
        </p:txBody>
      </p:sp>
      <p:sp>
        <p:nvSpPr>
          <p:cNvPr id="5" name="Google Shape;82;p16">
            <a:extLst>
              <a:ext uri="{FF2B5EF4-FFF2-40B4-BE49-F238E27FC236}">
                <a16:creationId xmlns:a16="http://schemas.microsoft.com/office/drawing/2014/main" id="{7D80761C-9885-45E1-B646-96F4921F0913}"/>
              </a:ext>
            </a:extLst>
          </p:cNvPr>
          <p:cNvSpPr txBox="1">
            <a:spLocks/>
          </p:cNvSpPr>
          <p:nvPr/>
        </p:nvSpPr>
        <p:spPr>
          <a:xfrm>
            <a:off x="370406" y="86050"/>
            <a:ext cx="85206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altLang="ko" b="1">
                <a:solidFill>
                  <a:srgbClr val="351C75"/>
                </a:solidFill>
              </a:rPr>
              <a:t>Conclusion</a:t>
            </a:r>
          </a:p>
        </p:txBody>
      </p:sp>
      <p:sp>
        <p:nvSpPr>
          <p:cNvPr id="7" name="Google Shape;83;p16">
            <a:extLst>
              <a:ext uri="{FF2B5EF4-FFF2-40B4-BE49-F238E27FC236}">
                <a16:creationId xmlns:a16="http://schemas.microsoft.com/office/drawing/2014/main" id="{2454596A-25A3-416D-9FC1-7F2A3DD51E2C}"/>
              </a:ext>
            </a:extLst>
          </p:cNvPr>
          <p:cNvSpPr/>
          <p:nvPr/>
        </p:nvSpPr>
        <p:spPr>
          <a:xfrm>
            <a:off x="250" y="701"/>
            <a:ext cx="311450" cy="742450"/>
          </a:xfrm>
          <a:prstGeom prst="rect">
            <a:avLst/>
          </a:prstGeom>
          <a:solidFill>
            <a:srgbClr val="351C75"/>
          </a:solidFill>
          <a:ln w="9525" cap="flat" cmpd="sng">
            <a:noFill/>
            <a:prstDash val="solid"/>
            <a:round/>
            <a:headEnd type="none" w="sm" len="sm"/>
            <a:tailEnd type="none" w="sm" len="sm"/>
          </a:ln>
        </p:spPr>
        <p:txBody>
          <a:bodyPr spcFirstLastPara="1" wrap="square" lIns="91425" tIns="91425" rIns="91425" bIns="91425" anchor="ctr" anchorCtr="0">
            <a:noAutofit/>
          </a:bodyPr>
          <a:lstStyle/>
          <a:p>
            <a:endParaRPr sz="1800"/>
          </a:p>
        </p:txBody>
      </p:sp>
    </p:spTree>
    <p:extLst>
      <p:ext uri="{BB962C8B-B14F-4D97-AF65-F5344CB8AC3E}">
        <p14:creationId xmlns:p14="http://schemas.microsoft.com/office/powerpoint/2010/main" val="26031905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pic>
        <p:nvPicPr>
          <p:cNvPr id="69" name="Google Shape;69;p15"/>
          <p:cNvPicPr preferRelativeResize="0"/>
          <p:nvPr/>
        </p:nvPicPr>
        <p:blipFill>
          <a:blip r:embed="rId3">
            <a:alphaModFix/>
          </a:blip>
          <a:stretch>
            <a:fillRect/>
          </a:stretch>
        </p:blipFill>
        <p:spPr>
          <a:xfrm>
            <a:off x="1790974" y="906395"/>
            <a:ext cx="6027548" cy="4095549"/>
          </a:xfrm>
          <a:prstGeom prst="rect">
            <a:avLst/>
          </a:prstGeom>
          <a:noFill/>
          <a:ln w="15875">
            <a:solidFill>
              <a:srgbClr val="002060"/>
            </a:solidFill>
          </a:ln>
        </p:spPr>
      </p:pic>
      <p:sp>
        <p:nvSpPr>
          <p:cNvPr id="27" name="Google Shape;82;p16"/>
          <p:cNvSpPr txBox="1">
            <a:spLocks/>
          </p:cNvSpPr>
          <p:nvPr/>
        </p:nvSpPr>
        <p:spPr>
          <a:xfrm>
            <a:off x="370406" y="86050"/>
            <a:ext cx="8520600" cy="57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altLang="ko" b="1">
                <a:solidFill>
                  <a:srgbClr val="351C75"/>
                </a:solidFill>
              </a:rPr>
              <a:t>Reading data from 3D bar chart is difficult</a:t>
            </a:r>
            <a:endParaRPr lang="en-US" b="1">
              <a:solidFill>
                <a:srgbClr val="351C75"/>
              </a:solidFill>
            </a:endParaRPr>
          </a:p>
        </p:txBody>
      </p:sp>
      <p:sp>
        <p:nvSpPr>
          <p:cNvPr id="28" name="Google Shape;83;p16"/>
          <p:cNvSpPr/>
          <p:nvPr/>
        </p:nvSpPr>
        <p:spPr>
          <a:xfrm>
            <a:off x="250" y="700"/>
            <a:ext cx="311450" cy="742450"/>
          </a:xfrm>
          <a:prstGeom prst="rect">
            <a:avLst/>
          </a:prstGeom>
          <a:solidFill>
            <a:srgbClr val="351C75"/>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376231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pic>
        <p:nvPicPr>
          <p:cNvPr id="69" name="Google Shape;69;p15"/>
          <p:cNvPicPr preferRelativeResize="0"/>
          <p:nvPr/>
        </p:nvPicPr>
        <p:blipFill>
          <a:blip r:embed="rId3">
            <a:alphaModFix/>
          </a:blip>
          <a:stretch>
            <a:fillRect/>
          </a:stretch>
        </p:blipFill>
        <p:spPr>
          <a:xfrm>
            <a:off x="1790974" y="906395"/>
            <a:ext cx="6027548" cy="4095549"/>
          </a:xfrm>
          <a:prstGeom prst="rect">
            <a:avLst/>
          </a:prstGeom>
          <a:noFill/>
          <a:ln w="15875">
            <a:solidFill>
              <a:srgbClr val="002060"/>
            </a:solidFill>
          </a:ln>
        </p:spPr>
      </p:pic>
      <p:sp>
        <p:nvSpPr>
          <p:cNvPr id="70" name="Google Shape;70;p15"/>
          <p:cNvSpPr/>
          <p:nvPr/>
        </p:nvSpPr>
        <p:spPr>
          <a:xfrm>
            <a:off x="5571742" y="2293725"/>
            <a:ext cx="481200" cy="486600"/>
          </a:xfrm>
          <a:prstGeom prst="ellipse">
            <a:avLst/>
          </a:prstGeom>
          <a:noFill/>
          <a:ln w="254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15"/>
          <p:cNvSpPr txBox="1"/>
          <p:nvPr/>
        </p:nvSpPr>
        <p:spPr>
          <a:xfrm>
            <a:off x="5125075" y="2743725"/>
            <a:ext cx="1341900" cy="672900"/>
          </a:xfrm>
          <a:prstGeom prst="rect">
            <a:avLst/>
          </a:prstGeom>
          <a:solidFill>
            <a:srgbClr val="EEEEEE">
              <a:alpha val="67000"/>
            </a:srgbClr>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ko" sz="1800"/>
              <a:t>Occluded</a:t>
            </a:r>
            <a:endParaRPr sz="1800"/>
          </a:p>
          <a:p>
            <a:pPr marL="0" lvl="0" indent="0" algn="ctr" rtl="0">
              <a:spcBef>
                <a:spcPts val="0"/>
              </a:spcBef>
              <a:spcAft>
                <a:spcPts val="0"/>
              </a:spcAft>
              <a:buNone/>
            </a:pPr>
            <a:r>
              <a:rPr lang="ko" sz="1800"/>
              <a:t>data</a:t>
            </a:r>
            <a:endParaRPr sz="1800"/>
          </a:p>
        </p:txBody>
      </p:sp>
      <p:cxnSp>
        <p:nvCxnSpPr>
          <p:cNvPr id="72" name="Google Shape;72;p15"/>
          <p:cNvCxnSpPr/>
          <p:nvPr/>
        </p:nvCxnSpPr>
        <p:spPr>
          <a:xfrm flipH="1" flipV="1">
            <a:off x="3282926" y="2395952"/>
            <a:ext cx="543074" cy="330648"/>
          </a:xfrm>
          <a:prstGeom prst="straightConnector1">
            <a:avLst/>
          </a:prstGeom>
          <a:noFill/>
          <a:ln w="28575" cap="flat" cmpd="sng">
            <a:solidFill>
              <a:srgbClr val="FF0000"/>
            </a:solidFill>
            <a:prstDash val="dash"/>
            <a:round/>
            <a:headEnd type="none" w="med" len="med"/>
            <a:tailEnd type="none" w="med" len="med"/>
          </a:ln>
        </p:spPr>
      </p:cxnSp>
      <p:cxnSp>
        <p:nvCxnSpPr>
          <p:cNvPr id="73" name="Google Shape;73;p15"/>
          <p:cNvCxnSpPr/>
          <p:nvPr/>
        </p:nvCxnSpPr>
        <p:spPr>
          <a:xfrm rot="10800000" flipH="1">
            <a:off x="2631500" y="2395675"/>
            <a:ext cx="663600" cy="259200"/>
          </a:xfrm>
          <a:prstGeom prst="straightConnector1">
            <a:avLst/>
          </a:prstGeom>
          <a:noFill/>
          <a:ln w="28575" cap="flat" cmpd="sng">
            <a:solidFill>
              <a:srgbClr val="FF0000"/>
            </a:solidFill>
            <a:prstDash val="dash"/>
            <a:round/>
            <a:headEnd type="none" w="med" len="med"/>
            <a:tailEnd type="none" w="med" len="med"/>
          </a:ln>
        </p:spPr>
      </p:cxnSp>
      <p:cxnSp>
        <p:nvCxnSpPr>
          <p:cNvPr id="74" name="Google Shape;74;p15"/>
          <p:cNvCxnSpPr/>
          <p:nvPr/>
        </p:nvCxnSpPr>
        <p:spPr>
          <a:xfrm flipV="1">
            <a:off x="3826000" y="2632762"/>
            <a:ext cx="201488" cy="93838"/>
          </a:xfrm>
          <a:prstGeom prst="straightConnector1">
            <a:avLst/>
          </a:prstGeom>
          <a:noFill/>
          <a:ln w="28575" cap="flat" cmpd="sng">
            <a:solidFill>
              <a:srgbClr val="FF0000"/>
            </a:solidFill>
            <a:prstDash val="solid"/>
            <a:round/>
            <a:headEnd type="none" w="med" len="med"/>
            <a:tailEnd type="none" w="med" len="med"/>
          </a:ln>
        </p:spPr>
      </p:cxnSp>
      <p:cxnSp>
        <p:nvCxnSpPr>
          <p:cNvPr id="75" name="Google Shape;75;p15"/>
          <p:cNvCxnSpPr/>
          <p:nvPr/>
        </p:nvCxnSpPr>
        <p:spPr>
          <a:xfrm flipV="1">
            <a:off x="4003675" y="2761100"/>
            <a:ext cx="193687" cy="94814"/>
          </a:xfrm>
          <a:prstGeom prst="straightConnector1">
            <a:avLst/>
          </a:prstGeom>
          <a:noFill/>
          <a:ln w="28575" cap="flat" cmpd="sng">
            <a:solidFill>
              <a:srgbClr val="FF0000"/>
            </a:solidFill>
            <a:prstDash val="solid"/>
            <a:round/>
            <a:headEnd type="none" w="med" len="med"/>
            <a:tailEnd type="none" w="med" len="med"/>
          </a:ln>
        </p:spPr>
      </p:cxnSp>
      <p:cxnSp>
        <p:nvCxnSpPr>
          <p:cNvPr id="76" name="Google Shape;76;p15"/>
          <p:cNvCxnSpPr/>
          <p:nvPr/>
        </p:nvCxnSpPr>
        <p:spPr>
          <a:xfrm>
            <a:off x="4014791" y="2626410"/>
            <a:ext cx="182571" cy="134690"/>
          </a:xfrm>
          <a:prstGeom prst="straightConnector1">
            <a:avLst/>
          </a:prstGeom>
          <a:noFill/>
          <a:ln w="28575" cap="flat" cmpd="sng">
            <a:solidFill>
              <a:srgbClr val="FF0000"/>
            </a:solidFill>
            <a:prstDash val="solid"/>
            <a:round/>
            <a:headEnd type="none" w="med" len="med"/>
            <a:tailEnd type="none" w="med" len="med"/>
          </a:ln>
        </p:spPr>
      </p:cxnSp>
      <p:sp>
        <p:nvSpPr>
          <p:cNvPr id="77" name="Google Shape;77;p15"/>
          <p:cNvSpPr txBox="1"/>
          <p:nvPr/>
        </p:nvSpPr>
        <p:spPr>
          <a:xfrm>
            <a:off x="2993638" y="1733489"/>
            <a:ext cx="2043153" cy="744319"/>
          </a:xfrm>
          <a:prstGeom prst="rect">
            <a:avLst/>
          </a:prstGeom>
          <a:solidFill>
            <a:srgbClr val="EEEEEE">
              <a:alpha val="69000"/>
            </a:srgbClr>
          </a:solidFill>
          <a:ln>
            <a:noFill/>
          </a:ln>
        </p:spPr>
        <p:txBody>
          <a:bodyPr spcFirstLastPara="1" wrap="square" lIns="91425" tIns="91425" rIns="91425" bIns="91425" anchor="t" anchorCtr="0">
            <a:noAutofit/>
          </a:bodyPr>
          <a:lstStyle/>
          <a:p>
            <a:pPr algn="ctr"/>
            <a:r>
              <a:rPr lang="ko" altLang="en-US" sz="1800" err="1"/>
              <a:t>Require</a:t>
            </a:r>
            <a:r>
              <a:rPr lang="ko" altLang="en-US" sz="1800"/>
              <a:t> </a:t>
            </a:r>
            <a:r>
              <a:rPr lang="ko" altLang="en-US" sz="1800" err="1"/>
              <a:t>projection</a:t>
            </a:r>
            <a:r>
              <a:rPr lang="ko" altLang="en-US" sz="1800"/>
              <a:t> </a:t>
            </a:r>
            <a:r>
              <a:rPr lang="ko" altLang="en-US" sz="1800" err="1"/>
              <a:t>to</a:t>
            </a:r>
            <a:r>
              <a:rPr lang="ko" altLang="en-US" sz="1800"/>
              <a:t> </a:t>
            </a:r>
            <a:r>
              <a:rPr lang="ko" altLang="en-US" sz="1800" err="1"/>
              <a:t>each</a:t>
            </a:r>
            <a:r>
              <a:rPr lang="ko" altLang="en-US" sz="1800"/>
              <a:t> </a:t>
            </a:r>
            <a:r>
              <a:rPr lang="ko" altLang="en-US" sz="1800" err="1"/>
              <a:t>axis</a:t>
            </a:r>
            <a:endParaRPr lang="ko" altLang="en-US" sz="1800"/>
          </a:p>
        </p:txBody>
      </p:sp>
      <p:cxnSp>
        <p:nvCxnSpPr>
          <p:cNvPr id="20" name="Google Shape;76;p15"/>
          <p:cNvCxnSpPr/>
          <p:nvPr/>
        </p:nvCxnSpPr>
        <p:spPr>
          <a:xfrm>
            <a:off x="3821350" y="2726600"/>
            <a:ext cx="193687" cy="128338"/>
          </a:xfrm>
          <a:prstGeom prst="straightConnector1">
            <a:avLst/>
          </a:prstGeom>
          <a:noFill/>
          <a:ln w="28575" cap="flat" cmpd="sng">
            <a:solidFill>
              <a:srgbClr val="FF0000"/>
            </a:solidFill>
            <a:prstDash val="solid"/>
            <a:round/>
            <a:headEnd type="none" w="med" len="med"/>
            <a:tailEnd type="none" w="med" len="med"/>
          </a:ln>
        </p:spPr>
      </p:cxnSp>
      <p:sp>
        <p:nvSpPr>
          <p:cNvPr id="27" name="Google Shape;82;p16"/>
          <p:cNvSpPr txBox="1">
            <a:spLocks/>
          </p:cNvSpPr>
          <p:nvPr/>
        </p:nvSpPr>
        <p:spPr>
          <a:xfrm>
            <a:off x="370406" y="86050"/>
            <a:ext cx="8520600" cy="57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altLang="ko" b="1">
                <a:solidFill>
                  <a:srgbClr val="351C75"/>
                </a:solidFill>
              </a:rPr>
              <a:t>Reading data from 3D bar chart is difficult</a:t>
            </a:r>
            <a:endParaRPr lang="en-US" b="1">
              <a:solidFill>
                <a:srgbClr val="351C75"/>
              </a:solidFill>
            </a:endParaRPr>
          </a:p>
        </p:txBody>
      </p:sp>
      <p:sp>
        <p:nvSpPr>
          <p:cNvPr id="28" name="Google Shape;83;p16"/>
          <p:cNvSpPr/>
          <p:nvPr/>
        </p:nvSpPr>
        <p:spPr>
          <a:xfrm>
            <a:off x="250" y="700"/>
            <a:ext cx="311450" cy="742450"/>
          </a:xfrm>
          <a:prstGeom prst="rect">
            <a:avLst/>
          </a:prstGeom>
          <a:solidFill>
            <a:srgbClr val="351C75"/>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723996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27" name="Google Shape;82;p16"/>
          <p:cNvSpPr txBox="1">
            <a:spLocks/>
          </p:cNvSpPr>
          <p:nvPr/>
        </p:nvSpPr>
        <p:spPr>
          <a:xfrm>
            <a:off x="370406" y="86050"/>
            <a:ext cx="8520600" cy="57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altLang="ko" b="1">
                <a:solidFill>
                  <a:srgbClr val="351C75"/>
                </a:solidFill>
              </a:rPr>
              <a:t>Dataset &amp; Assumption</a:t>
            </a:r>
            <a:endParaRPr lang="ko-KR" altLang="en-US"/>
          </a:p>
        </p:txBody>
      </p:sp>
      <p:sp>
        <p:nvSpPr>
          <p:cNvPr id="28" name="Google Shape;83;p16"/>
          <p:cNvSpPr/>
          <p:nvPr/>
        </p:nvSpPr>
        <p:spPr>
          <a:xfrm>
            <a:off x="250" y="700"/>
            <a:ext cx="311450" cy="742450"/>
          </a:xfrm>
          <a:prstGeom prst="rect">
            <a:avLst/>
          </a:prstGeom>
          <a:solidFill>
            <a:srgbClr val="351C75"/>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직사각형 1">
            <a:extLst>
              <a:ext uri="{FF2B5EF4-FFF2-40B4-BE49-F238E27FC236}">
                <a16:creationId xmlns:a16="http://schemas.microsoft.com/office/drawing/2014/main" id="{374D07C1-9AC2-0B40-8E17-56F30282EC4D}"/>
              </a:ext>
            </a:extLst>
          </p:cNvPr>
          <p:cNvSpPr/>
          <p:nvPr/>
        </p:nvSpPr>
        <p:spPr>
          <a:xfrm>
            <a:off x="5342413" y="1207426"/>
            <a:ext cx="3549315" cy="2646878"/>
          </a:xfrm>
          <a:prstGeom prst="rect">
            <a:avLst/>
          </a:prstGeom>
          <a:ln>
            <a:noFill/>
          </a:ln>
        </p:spPr>
        <p:txBody>
          <a:bodyPr wrap="square" lIns="91440" tIns="45720" rIns="91440" bIns="45720" anchor="t">
            <a:spAutoFit/>
          </a:bodyPr>
          <a:lstStyle/>
          <a:p>
            <a:pPr>
              <a:buClr>
                <a:srgbClr val="0B5394"/>
              </a:buClr>
            </a:pPr>
            <a:r>
              <a:rPr lang="en-US" altLang="ko-KR" sz="2000" b="1">
                <a:solidFill>
                  <a:srgbClr val="0B5394"/>
                </a:solidFill>
              </a:rPr>
              <a:t>Dataset</a:t>
            </a:r>
          </a:p>
          <a:p>
            <a:r>
              <a:rPr lang="en-US" altLang="ko-KR">
                <a:solidFill>
                  <a:srgbClr val="0B5394"/>
                </a:solidFill>
              </a:rPr>
              <a:t>3D bar charts generated from MATLAB.</a:t>
            </a:r>
            <a:endParaRPr lang="en-US"/>
          </a:p>
          <a:p>
            <a:endParaRPr lang="en-US" altLang="ko-KR">
              <a:solidFill>
                <a:srgbClr val="0B5394"/>
              </a:solidFill>
            </a:endParaRPr>
          </a:p>
          <a:p>
            <a:r>
              <a:rPr lang="en-US" altLang="ko-KR" sz="2000" b="1">
                <a:solidFill>
                  <a:srgbClr val="0B5394"/>
                </a:solidFill>
              </a:rPr>
              <a:t>Assumption</a:t>
            </a:r>
          </a:p>
          <a:p>
            <a:r>
              <a:rPr lang="en-US" altLang="ko-KR">
                <a:solidFill>
                  <a:srgbClr val="0B5394"/>
                </a:solidFill>
              </a:rPr>
              <a:t>1. Axes and labels are well defined and easily noticeable</a:t>
            </a:r>
          </a:p>
          <a:p>
            <a:r>
              <a:rPr lang="en-US" altLang="ko-KR">
                <a:solidFill>
                  <a:srgbClr val="0B5394"/>
                </a:solidFill>
              </a:rPr>
              <a:t>2. Orthographic projection</a:t>
            </a:r>
          </a:p>
          <a:p>
            <a:r>
              <a:rPr lang="en-US" altLang="ko-KR">
                <a:solidFill>
                  <a:srgbClr val="0B5394"/>
                </a:solidFill>
              </a:rPr>
              <a:t>3. Bars stands vertically, not horizontally</a:t>
            </a:r>
          </a:p>
          <a:p>
            <a:r>
              <a:rPr lang="en-US" altLang="ko-KR">
                <a:solidFill>
                  <a:srgbClr val="0B5394"/>
                </a:solidFill>
              </a:rPr>
              <a:t>4. Each series of bars have distinct colors</a:t>
            </a:r>
          </a:p>
          <a:p>
            <a:r>
              <a:rPr lang="en-US" altLang="ko-KR">
                <a:solidFill>
                  <a:srgbClr val="0B5394"/>
                </a:solidFill>
              </a:rPr>
              <a:t>5. Auxiliary lines are parallel to the axes</a:t>
            </a:r>
          </a:p>
          <a:p>
            <a:endParaRPr lang="en-US"/>
          </a:p>
        </p:txBody>
      </p:sp>
      <p:pic>
        <p:nvPicPr>
          <p:cNvPr id="3" name="그림 3">
            <a:extLst>
              <a:ext uri="{FF2B5EF4-FFF2-40B4-BE49-F238E27FC236}">
                <a16:creationId xmlns:a16="http://schemas.microsoft.com/office/drawing/2014/main" id="{6A5D2742-1D8C-4169-BEFD-F103CDF4683D}"/>
              </a:ext>
            </a:extLst>
          </p:cNvPr>
          <p:cNvPicPr>
            <a:picLocks noChangeAspect="1"/>
          </p:cNvPicPr>
          <p:nvPr/>
        </p:nvPicPr>
        <p:blipFill>
          <a:blip r:embed="rId3">
            <a:alphaModFix/>
          </a:blip>
          <a:stretch>
            <a:fillRect/>
          </a:stretch>
        </p:blipFill>
        <p:spPr>
          <a:xfrm>
            <a:off x="159588" y="826988"/>
            <a:ext cx="1761946" cy="1290406"/>
          </a:xfrm>
          <a:prstGeom prst="rect">
            <a:avLst/>
          </a:prstGeom>
          <a:noFill/>
          <a:ln w="15875">
            <a:solidFill>
              <a:srgbClr val="002060"/>
            </a:solidFill>
          </a:ln>
        </p:spPr>
      </p:pic>
      <p:pic>
        <p:nvPicPr>
          <p:cNvPr id="4" name="그림 4">
            <a:extLst>
              <a:ext uri="{FF2B5EF4-FFF2-40B4-BE49-F238E27FC236}">
                <a16:creationId xmlns:a16="http://schemas.microsoft.com/office/drawing/2014/main" id="{04EA106D-D733-43F7-9DFF-6AB46C0B7CE3}"/>
              </a:ext>
            </a:extLst>
          </p:cNvPr>
          <p:cNvPicPr>
            <a:picLocks noChangeAspect="1"/>
          </p:cNvPicPr>
          <p:nvPr/>
        </p:nvPicPr>
        <p:blipFill>
          <a:blip r:embed="rId4">
            <a:alphaModFix/>
          </a:blip>
          <a:stretch>
            <a:fillRect/>
          </a:stretch>
        </p:blipFill>
        <p:spPr>
          <a:xfrm>
            <a:off x="1960353" y="815936"/>
            <a:ext cx="1761946" cy="1301458"/>
          </a:xfrm>
          <a:prstGeom prst="rect">
            <a:avLst/>
          </a:prstGeom>
          <a:noFill/>
          <a:ln w="15875">
            <a:solidFill>
              <a:srgbClr val="002060"/>
            </a:solidFill>
          </a:ln>
        </p:spPr>
      </p:pic>
      <p:pic>
        <p:nvPicPr>
          <p:cNvPr id="5" name="그림 5">
            <a:extLst>
              <a:ext uri="{FF2B5EF4-FFF2-40B4-BE49-F238E27FC236}">
                <a16:creationId xmlns:a16="http://schemas.microsoft.com/office/drawing/2014/main" id="{CB4B2544-08F6-4952-840E-7366626325AB}"/>
              </a:ext>
            </a:extLst>
          </p:cNvPr>
          <p:cNvPicPr>
            <a:picLocks noChangeAspect="1"/>
          </p:cNvPicPr>
          <p:nvPr/>
        </p:nvPicPr>
        <p:blipFill>
          <a:blip r:embed="rId5">
            <a:alphaModFix/>
          </a:blip>
          <a:stretch>
            <a:fillRect/>
          </a:stretch>
        </p:blipFill>
        <p:spPr>
          <a:xfrm>
            <a:off x="159589" y="2190962"/>
            <a:ext cx="1761946" cy="1484037"/>
          </a:xfrm>
          <a:prstGeom prst="rect">
            <a:avLst/>
          </a:prstGeom>
          <a:noFill/>
          <a:ln w="15875">
            <a:solidFill>
              <a:srgbClr val="002060"/>
            </a:solidFill>
          </a:ln>
        </p:spPr>
      </p:pic>
      <p:pic>
        <p:nvPicPr>
          <p:cNvPr id="7" name="그림 7">
            <a:extLst>
              <a:ext uri="{FF2B5EF4-FFF2-40B4-BE49-F238E27FC236}">
                <a16:creationId xmlns:a16="http://schemas.microsoft.com/office/drawing/2014/main" id="{BDF02131-5644-4994-BEDA-9768CF778070}"/>
              </a:ext>
            </a:extLst>
          </p:cNvPr>
          <p:cNvPicPr>
            <a:picLocks noChangeAspect="1"/>
          </p:cNvPicPr>
          <p:nvPr/>
        </p:nvPicPr>
        <p:blipFill>
          <a:blip r:embed="rId6">
            <a:alphaModFix/>
          </a:blip>
          <a:stretch>
            <a:fillRect/>
          </a:stretch>
        </p:blipFill>
        <p:spPr>
          <a:xfrm>
            <a:off x="1960353" y="2190961"/>
            <a:ext cx="1761946" cy="1484037"/>
          </a:xfrm>
          <a:prstGeom prst="rect">
            <a:avLst/>
          </a:prstGeom>
          <a:noFill/>
          <a:ln w="15875">
            <a:solidFill>
              <a:srgbClr val="002060"/>
            </a:solidFill>
          </a:ln>
        </p:spPr>
      </p:pic>
      <p:pic>
        <p:nvPicPr>
          <p:cNvPr id="9" name="그림 9" descr="장난감, 테이블, 그리기이(가) 표시된 사진&#10;&#10;자동 생성된 설명">
            <a:extLst>
              <a:ext uri="{FF2B5EF4-FFF2-40B4-BE49-F238E27FC236}">
                <a16:creationId xmlns:a16="http://schemas.microsoft.com/office/drawing/2014/main" id="{DB1EF235-3315-4A5A-99DC-B3524F938E63}"/>
              </a:ext>
            </a:extLst>
          </p:cNvPr>
          <p:cNvPicPr>
            <a:picLocks noChangeAspect="1"/>
          </p:cNvPicPr>
          <p:nvPr/>
        </p:nvPicPr>
        <p:blipFill>
          <a:blip r:embed="rId7">
            <a:alphaModFix/>
          </a:blip>
          <a:stretch>
            <a:fillRect/>
          </a:stretch>
        </p:blipFill>
        <p:spPr>
          <a:xfrm>
            <a:off x="155975" y="3733577"/>
            <a:ext cx="1761946" cy="1253548"/>
          </a:xfrm>
          <a:prstGeom prst="rect">
            <a:avLst/>
          </a:prstGeom>
          <a:noFill/>
          <a:ln w="15875">
            <a:solidFill>
              <a:srgbClr val="002060"/>
            </a:solidFill>
          </a:ln>
        </p:spPr>
      </p:pic>
      <p:pic>
        <p:nvPicPr>
          <p:cNvPr id="10" name="그림 10">
            <a:extLst>
              <a:ext uri="{FF2B5EF4-FFF2-40B4-BE49-F238E27FC236}">
                <a16:creationId xmlns:a16="http://schemas.microsoft.com/office/drawing/2014/main" id="{9293891B-84BA-4DBD-B2E7-150E92EC9F40}"/>
              </a:ext>
            </a:extLst>
          </p:cNvPr>
          <p:cNvPicPr>
            <a:picLocks noChangeAspect="1"/>
          </p:cNvPicPr>
          <p:nvPr/>
        </p:nvPicPr>
        <p:blipFill>
          <a:blip r:embed="rId8">
            <a:alphaModFix/>
          </a:blip>
          <a:stretch>
            <a:fillRect/>
          </a:stretch>
        </p:blipFill>
        <p:spPr>
          <a:xfrm>
            <a:off x="1981919" y="3733575"/>
            <a:ext cx="1740380" cy="1253550"/>
          </a:xfrm>
          <a:prstGeom prst="rect">
            <a:avLst/>
          </a:prstGeom>
          <a:noFill/>
          <a:ln w="15875">
            <a:solidFill>
              <a:srgbClr val="002060"/>
            </a:solidFill>
          </a:ln>
        </p:spPr>
      </p:pic>
    </p:spTree>
    <p:extLst>
      <p:ext uri="{BB962C8B-B14F-4D97-AF65-F5344CB8AC3E}">
        <p14:creationId xmlns:p14="http://schemas.microsoft.com/office/powerpoint/2010/main" val="5494183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6"/>
          <p:cNvSpPr txBox="1">
            <a:spLocks noGrp="1"/>
          </p:cNvSpPr>
          <p:nvPr>
            <p:ph type="title"/>
          </p:nvPr>
        </p:nvSpPr>
        <p:spPr>
          <a:xfrm>
            <a:off x="370406" y="86050"/>
            <a:ext cx="85206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ko" b="1">
                <a:solidFill>
                  <a:srgbClr val="351C75"/>
                </a:solidFill>
              </a:rPr>
              <a:t>Automated data extraction from 3</a:t>
            </a:r>
            <a:r>
              <a:rPr lang="en-US" altLang="ko" b="1">
                <a:solidFill>
                  <a:srgbClr val="351C75"/>
                </a:solidFill>
              </a:rPr>
              <a:t>D</a:t>
            </a:r>
            <a:r>
              <a:rPr lang="ko" b="1">
                <a:solidFill>
                  <a:srgbClr val="351C75"/>
                </a:solidFill>
              </a:rPr>
              <a:t> bar chart</a:t>
            </a:r>
          </a:p>
        </p:txBody>
      </p:sp>
      <p:sp>
        <p:nvSpPr>
          <p:cNvPr id="83" name="Google Shape;83;p16"/>
          <p:cNvSpPr/>
          <p:nvPr/>
        </p:nvSpPr>
        <p:spPr>
          <a:xfrm>
            <a:off x="250" y="700"/>
            <a:ext cx="311450" cy="742450"/>
          </a:xfrm>
          <a:prstGeom prst="rect">
            <a:avLst/>
          </a:prstGeom>
          <a:solidFill>
            <a:srgbClr val="351C75"/>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6"/>
          <p:cNvSpPr txBox="1"/>
          <p:nvPr/>
        </p:nvSpPr>
        <p:spPr>
          <a:xfrm>
            <a:off x="1416476" y="4630140"/>
            <a:ext cx="2732039" cy="403470"/>
          </a:xfrm>
          <a:prstGeom prst="rect">
            <a:avLst/>
          </a:prstGeom>
          <a:noFill/>
          <a:ln>
            <a:noFill/>
          </a:ln>
        </p:spPr>
        <p:txBody>
          <a:bodyPr spcFirstLastPara="1" wrap="square" lIns="91425" tIns="91425" rIns="91425" bIns="91425" anchor="t" anchorCtr="0">
            <a:noAutofit/>
          </a:bodyPr>
          <a:lstStyle/>
          <a:p>
            <a:pPr algn="ctr"/>
            <a:r>
              <a:rPr lang="en-US" altLang="ko" sz="1600" dirty="0">
                <a:solidFill>
                  <a:srgbClr val="0B5394"/>
                </a:solidFill>
              </a:rPr>
              <a:t>Separate series </a:t>
            </a:r>
            <a:r>
              <a:rPr lang="ko" sz="1600" dirty="0">
                <a:solidFill>
                  <a:srgbClr val="0B5394"/>
                </a:solidFill>
              </a:rPr>
              <a:t>w</a:t>
            </a:r>
            <a:r>
              <a:rPr lang="en-US" altLang="ko-KR" sz="1600" dirty="0" err="1">
                <a:solidFill>
                  <a:srgbClr val="0B5394"/>
                </a:solidFill>
              </a:rPr>
              <a:t>ith</a:t>
            </a:r>
            <a:r>
              <a:rPr lang="en-US" altLang="ko-KR" sz="1600" dirty="0">
                <a:solidFill>
                  <a:srgbClr val="0B5394"/>
                </a:solidFill>
              </a:rPr>
              <a:t> </a:t>
            </a:r>
            <a:r>
              <a:rPr lang="ko" sz="1600" dirty="0">
                <a:solidFill>
                  <a:srgbClr val="0B5394"/>
                </a:solidFill>
              </a:rPr>
              <a:t>color</a:t>
            </a:r>
            <a:r>
              <a:rPr lang="en-US" altLang="ko-KR" sz="1600" dirty="0">
                <a:solidFill>
                  <a:srgbClr val="0B5394"/>
                </a:solidFill>
              </a:rPr>
              <a:t>s</a:t>
            </a:r>
            <a:endParaRPr sz="1600" dirty="0">
              <a:solidFill>
                <a:srgbClr val="0B5394"/>
              </a:solidFill>
            </a:endParaRPr>
          </a:p>
        </p:txBody>
      </p:sp>
      <p:grpSp>
        <p:nvGrpSpPr>
          <p:cNvPr id="4" name="그룹 3"/>
          <p:cNvGrpSpPr/>
          <p:nvPr/>
        </p:nvGrpSpPr>
        <p:grpSpPr>
          <a:xfrm>
            <a:off x="4464511" y="3332697"/>
            <a:ext cx="2061658" cy="1685903"/>
            <a:chOff x="4588178" y="3355628"/>
            <a:chExt cx="1895100" cy="1601092"/>
          </a:xfrm>
        </p:grpSpPr>
        <p:pic>
          <p:nvPicPr>
            <p:cNvPr id="93" name="Google Shape;93;p16"/>
            <p:cNvPicPr preferRelativeResize="0"/>
            <p:nvPr/>
          </p:nvPicPr>
          <p:blipFill rotWithShape="1">
            <a:blip r:embed="rId3">
              <a:alphaModFix/>
            </a:blip>
            <a:srcRect t="6419"/>
            <a:stretch/>
          </p:blipFill>
          <p:spPr>
            <a:xfrm>
              <a:off x="4747653" y="3355628"/>
              <a:ext cx="1576150" cy="1285192"/>
            </a:xfrm>
            <a:prstGeom prst="rect">
              <a:avLst/>
            </a:prstGeom>
            <a:noFill/>
            <a:ln w="15875">
              <a:solidFill>
                <a:srgbClr val="002060"/>
              </a:solidFill>
            </a:ln>
          </p:spPr>
        </p:pic>
        <p:sp>
          <p:nvSpPr>
            <p:cNvPr id="95" name="Google Shape;95;p16"/>
            <p:cNvSpPr txBox="1"/>
            <p:nvPr/>
          </p:nvSpPr>
          <p:spPr>
            <a:xfrm>
              <a:off x="4588178" y="4640820"/>
              <a:ext cx="1895100" cy="315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ko" sz="1600">
                  <a:solidFill>
                    <a:srgbClr val="0B5394"/>
                  </a:solidFill>
                </a:rPr>
                <a:t>Find head of bars</a:t>
              </a:r>
              <a:endParaRPr sz="1600">
                <a:solidFill>
                  <a:srgbClr val="0B5394"/>
                </a:solidFill>
              </a:endParaRPr>
            </a:p>
          </p:txBody>
        </p:sp>
      </p:grpSp>
      <p:sp>
        <p:nvSpPr>
          <p:cNvPr id="25" name="굽은 화살표 24"/>
          <p:cNvSpPr/>
          <p:nvPr/>
        </p:nvSpPr>
        <p:spPr>
          <a:xfrm flipV="1">
            <a:off x="796790" y="3782783"/>
            <a:ext cx="801703" cy="684032"/>
          </a:xfrm>
          <a:prstGeom prst="bentArrow">
            <a:avLst>
              <a:gd name="adj1" fmla="val 13860"/>
              <a:gd name="adj2" fmla="val 21442"/>
              <a:gd name="adj3" fmla="val 24073"/>
              <a:gd name="adj4" fmla="val 12048"/>
            </a:avLst>
          </a:prstGeom>
          <a:solidFill>
            <a:srgbClr val="351C75"/>
          </a:solidFill>
          <a:ln w="9525" cap="flat" cmpd="sng">
            <a:noFill/>
            <a:prstDash val="solid"/>
            <a:round/>
            <a:headEnd type="none" w="sm" len="sm"/>
            <a:tailEnd type="none" w="sm" len="sm"/>
          </a:ln>
        </p:spPr>
        <p:txBody>
          <a:bodyPr spcFirstLastPara="1" wrap="square" lIns="91425" tIns="91425" rIns="91425" bIns="91425" anchor="ctr" anchorCtr="0">
            <a:noAutofit/>
          </a:bodyPr>
          <a:lstStyle/>
          <a:p>
            <a:endParaRPr lang="ko-KR" altLang="en-US"/>
          </a:p>
        </p:txBody>
      </p:sp>
      <p:sp>
        <p:nvSpPr>
          <p:cNvPr id="30" name="Google Shape;90;p16"/>
          <p:cNvSpPr txBox="1"/>
          <p:nvPr/>
        </p:nvSpPr>
        <p:spPr>
          <a:xfrm>
            <a:off x="4350783" y="2243348"/>
            <a:ext cx="2480981" cy="541306"/>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dirty="0">
                <a:solidFill>
                  <a:srgbClr val="0B5394"/>
                </a:solidFill>
              </a:rPr>
              <a:t>Read labels</a:t>
            </a:r>
          </a:p>
          <a:p>
            <a:pPr marL="0" lvl="0" indent="0" algn="ctr" rtl="0">
              <a:spcBef>
                <a:spcPts val="0"/>
              </a:spcBef>
              <a:spcAft>
                <a:spcPts val="0"/>
              </a:spcAft>
              <a:buNone/>
            </a:pPr>
            <a:r>
              <a:rPr lang="en-US" sz="1600" dirty="0">
                <a:solidFill>
                  <a:srgbClr val="0B5394"/>
                </a:solidFill>
              </a:rPr>
              <a:t>match tick to value</a:t>
            </a:r>
            <a:endParaRPr sz="1600" dirty="0">
              <a:solidFill>
                <a:srgbClr val="0B5394"/>
              </a:solidFill>
            </a:endParaRPr>
          </a:p>
        </p:txBody>
      </p:sp>
      <p:sp>
        <p:nvSpPr>
          <p:cNvPr id="8" name="오른쪽 화살표 7"/>
          <p:cNvSpPr/>
          <p:nvPr/>
        </p:nvSpPr>
        <p:spPr>
          <a:xfrm>
            <a:off x="3821746" y="1603439"/>
            <a:ext cx="609565" cy="193396"/>
          </a:xfrm>
          <a:prstGeom prst="rightArrow">
            <a:avLst/>
          </a:prstGeom>
          <a:solidFill>
            <a:srgbClr val="351C75"/>
          </a:solidFill>
          <a:ln w="9525" cap="flat" cmpd="sng">
            <a:noFill/>
            <a:prstDash val="solid"/>
            <a:round/>
            <a:headEnd type="none" w="sm" len="sm"/>
            <a:tailEnd type="none" w="sm" len="sm"/>
          </a:ln>
        </p:spPr>
        <p:txBody>
          <a:bodyPr spcFirstLastPara="1" wrap="square" lIns="91425" tIns="91425" rIns="91425" bIns="91425" anchor="ctr" anchorCtr="0">
            <a:noAutofit/>
          </a:bodyPr>
          <a:lstStyle/>
          <a:p>
            <a:endParaRPr lang="ko-KR" altLang="en-US"/>
          </a:p>
        </p:txBody>
      </p:sp>
      <p:sp>
        <p:nvSpPr>
          <p:cNvPr id="33" name="오른쪽 화살표 32"/>
          <p:cNvSpPr/>
          <p:nvPr/>
        </p:nvSpPr>
        <p:spPr>
          <a:xfrm>
            <a:off x="3770477" y="4175649"/>
            <a:ext cx="609565" cy="193396"/>
          </a:xfrm>
          <a:prstGeom prst="rightArrow">
            <a:avLst/>
          </a:prstGeom>
          <a:solidFill>
            <a:srgbClr val="351C75"/>
          </a:solidFill>
          <a:ln w="9525" cap="flat" cmpd="sng">
            <a:noFill/>
            <a:prstDash val="solid"/>
            <a:round/>
            <a:headEnd type="none" w="sm" len="sm"/>
            <a:tailEnd type="none" w="sm" len="sm"/>
          </a:ln>
        </p:spPr>
        <p:txBody>
          <a:bodyPr spcFirstLastPara="1" wrap="square" lIns="91425" tIns="91425" rIns="91425" bIns="91425" anchor="ctr" anchorCtr="0">
            <a:noAutofit/>
          </a:bodyPr>
          <a:lstStyle/>
          <a:p>
            <a:endParaRPr lang="ko-KR" altLang="en-US"/>
          </a:p>
        </p:txBody>
      </p:sp>
      <p:grpSp>
        <p:nvGrpSpPr>
          <p:cNvPr id="16" name="그룹 15"/>
          <p:cNvGrpSpPr/>
          <p:nvPr/>
        </p:nvGrpSpPr>
        <p:grpSpPr>
          <a:xfrm>
            <a:off x="6527921" y="1687462"/>
            <a:ext cx="971199" cy="2647260"/>
            <a:chOff x="6576994" y="1501670"/>
            <a:chExt cx="971199" cy="2647260"/>
          </a:xfrm>
        </p:grpSpPr>
        <p:grpSp>
          <p:nvGrpSpPr>
            <p:cNvPr id="14" name="그룹 13"/>
            <p:cNvGrpSpPr/>
            <p:nvPr/>
          </p:nvGrpSpPr>
          <p:grpSpPr>
            <a:xfrm>
              <a:off x="6576994" y="1501670"/>
              <a:ext cx="485925" cy="2647260"/>
              <a:chOff x="6754794" y="1501670"/>
              <a:chExt cx="485925" cy="2647260"/>
            </a:xfrm>
          </p:grpSpPr>
          <p:sp>
            <p:nvSpPr>
              <p:cNvPr id="12" name="L 도형 11"/>
              <p:cNvSpPr/>
              <p:nvPr/>
            </p:nvSpPr>
            <p:spPr>
              <a:xfrm flipH="1" flipV="1">
                <a:off x="6754796" y="1501670"/>
                <a:ext cx="485923" cy="1266758"/>
              </a:xfrm>
              <a:prstGeom prst="corner">
                <a:avLst>
                  <a:gd name="adj1" fmla="val 22736"/>
                  <a:gd name="adj2" fmla="val 22498"/>
                </a:avLst>
              </a:prstGeom>
              <a:solidFill>
                <a:srgbClr val="351C75"/>
              </a:solidFill>
              <a:ln w="9525" cap="flat" cmpd="sng">
                <a:noFill/>
                <a:prstDash val="solid"/>
                <a:round/>
                <a:headEnd type="none" w="sm" len="sm"/>
                <a:tailEnd type="none" w="sm" len="sm"/>
              </a:ln>
            </p:spPr>
            <p:txBody>
              <a:bodyPr spcFirstLastPara="1" wrap="square" lIns="91425" tIns="91425" rIns="91425" bIns="91425" anchor="ctr" anchorCtr="0">
                <a:noAutofit/>
              </a:bodyPr>
              <a:lstStyle/>
              <a:p>
                <a:endParaRPr lang="ko-KR" altLang="en-US"/>
              </a:p>
            </p:txBody>
          </p:sp>
          <p:sp>
            <p:nvSpPr>
              <p:cNvPr id="37" name="L 도형 36"/>
              <p:cNvSpPr/>
              <p:nvPr/>
            </p:nvSpPr>
            <p:spPr>
              <a:xfrm flipH="1">
                <a:off x="6754794" y="2752748"/>
                <a:ext cx="485923" cy="1396182"/>
              </a:xfrm>
              <a:prstGeom prst="corner">
                <a:avLst>
                  <a:gd name="adj1" fmla="val 22736"/>
                  <a:gd name="adj2" fmla="val 22498"/>
                </a:avLst>
              </a:prstGeom>
              <a:solidFill>
                <a:srgbClr val="351C75"/>
              </a:solidFill>
              <a:ln w="9525" cap="flat" cmpd="sng">
                <a:noFill/>
                <a:prstDash val="solid"/>
                <a:round/>
                <a:headEnd type="none" w="sm" len="sm"/>
                <a:tailEnd type="none" w="sm" len="sm"/>
              </a:ln>
            </p:spPr>
            <p:txBody>
              <a:bodyPr spcFirstLastPara="1" wrap="square" lIns="91425" tIns="91425" rIns="91425" bIns="91425" anchor="ctr" anchorCtr="0">
                <a:noAutofit/>
              </a:bodyPr>
              <a:lstStyle/>
              <a:p>
                <a:endParaRPr lang="ko-KR" altLang="en-US"/>
              </a:p>
            </p:txBody>
          </p:sp>
        </p:grpSp>
        <p:sp>
          <p:nvSpPr>
            <p:cNvPr id="41" name="오른쪽 화살표 40"/>
            <p:cNvSpPr/>
            <p:nvPr/>
          </p:nvSpPr>
          <p:spPr>
            <a:xfrm>
              <a:off x="6957463" y="2655414"/>
              <a:ext cx="590730" cy="214785"/>
            </a:xfrm>
            <a:prstGeom prst="rightArrow">
              <a:avLst/>
            </a:prstGeom>
            <a:solidFill>
              <a:srgbClr val="351C75"/>
            </a:solidFill>
            <a:ln w="9525" cap="flat" cmpd="sng">
              <a:noFill/>
              <a:prstDash val="solid"/>
              <a:round/>
              <a:headEnd type="none" w="sm" len="sm"/>
              <a:tailEnd type="none" w="sm" len="sm"/>
            </a:ln>
          </p:spPr>
          <p:txBody>
            <a:bodyPr spcFirstLastPara="1" wrap="square" lIns="91425" tIns="91425" rIns="91425" bIns="91425" anchor="ctr" anchorCtr="0">
              <a:noAutofit/>
            </a:bodyPr>
            <a:lstStyle/>
            <a:p>
              <a:endParaRPr lang="ko-KR" altLang="en-US"/>
            </a:p>
          </p:txBody>
        </p:sp>
      </p:grpSp>
      <p:sp>
        <p:nvSpPr>
          <p:cNvPr id="44" name="굽은 화살표 43"/>
          <p:cNvSpPr/>
          <p:nvPr/>
        </p:nvSpPr>
        <p:spPr>
          <a:xfrm>
            <a:off x="837546" y="1569507"/>
            <a:ext cx="801703" cy="629860"/>
          </a:xfrm>
          <a:prstGeom prst="bentArrow">
            <a:avLst>
              <a:gd name="adj1" fmla="val 13860"/>
              <a:gd name="adj2" fmla="val 21442"/>
              <a:gd name="adj3" fmla="val 32138"/>
              <a:gd name="adj4" fmla="val 12048"/>
            </a:avLst>
          </a:prstGeom>
          <a:solidFill>
            <a:srgbClr val="351C75"/>
          </a:solidFill>
          <a:ln w="9525" cap="flat" cmpd="sng">
            <a:noFill/>
            <a:prstDash val="solid"/>
            <a:round/>
            <a:headEnd type="none" w="sm" len="sm"/>
            <a:tailEnd type="none" w="sm" len="sm"/>
          </a:ln>
        </p:spPr>
        <p:txBody>
          <a:bodyPr spcFirstLastPara="1" wrap="square" lIns="91425" tIns="91425" rIns="91425" bIns="91425" anchor="ctr" anchorCtr="0">
            <a:noAutofit/>
          </a:bodyPr>
          <a:lstStyle/>
          <a:p>
            <a:endParaRPr lang="ko-KR" altLang="en-US"/>
          </a:p>
        </p:txBody>
      </p:sp>
      <p:pic>
        <p:nvPicPr>
          <p:cNvPr id="2" name="그림 1">
            <a:extLst>
              <a:ext uri="{FF2B5EF4-FFF2-40B4-BE49-F238E27FC236}">
                <a16:creationId xmlns:a16="http://schemas.microsoft.com/office/drawing/2014/main" id="{7874839B-A562-4CC7-83AB-C85FBC0B9D8A}"/>
              </a:ext>
            </a:extLst>
          </p:cNvPr>
          <p:cNvPicPr>
            <a:picLocks noChangeAspect="1"/>
          </p:cNvPicPr>
          <p:nvPr/>
        </p:nvPicPr>
        <p:blipFill>
          <a:blip r:embed="rId4">
            <a:alphaModFix/>
          </a:blip>
          <a:srcRect t="460" b="460"/>
          <a:stretch/>
        </p:blipFill>
        <p:spPr>
          <a:xfrm>
            <a:off x="7591539" y="2273345"/>
            <a:ext cx="1497869" cy="1293476"/>
          </a:xfrm>
          <a:prstGeom prst="rect">
            <a:avLst/>
          </a:prstGeom>
          <a:noFill/>
          <a:ln w="15875">
            <a:solidFill>
              <a:srgbClr val="002060"/>
            </a:solidFill>
          </a:ln>
        </p:spPr>
      </p:pic>
      <p:sp>
        <p:nvSpPr>
          <p:cNvPr id="27" name="Google Shape;90;p16"/>
          <p:cNvSpPr txBox="1"/>
          <p:nvPr/>
        </p:nvSpPr>
        <p:spPr>
          <a:xfrm>
            <a:off x="2105849" y="2253317"/>
            <a:ext cx="1288969" cy="40347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600">
                <a:solidFill>
                  <a:srgbClr val="0B5394"/>
                </a:solidFill>
              </a:rPr>
              <a:t>Find axes</a:t>
            </a:r>
            <a:endParaRPr sz="1600">
              <a:solidFill>
                <a:srgbClr val="0B5394"/>
              </a:solidFill>
            </a:endParaRPr>
          </a:p>
        </p:txBody>
      </p:sp>
      <p:grpSp>
        <p:nvGrpSpPr>
          <p:cNvPr id="15" name="그룹 14">
            <a:extLst>
              <a:ext uri="{FF2B5EF4-FFF2-40B4-BE49-F238E27FC236}">
                <a16:creationId xmlns:a16="http://schemas.microsoft.com/office/drawing/2014/main" id="{64264A80-5A11-40A3-88F9-F57C1B786935}"/>
              </a:ext>
            </a:extLst>
          </p:cNvPr>
          <p:cNvGrpSpPr/>
          <p:nvPr/>
        </p:nvGrpSpPr>
        <p:grpSpPr>
          <a:xfrm>
            <a:off x="0" y="2226355"/>
            <a:ext cx="1931483" cy="1659717"/>
            <a:chOff x="109296" y="2173168"/>
            <a:chExt cx="1931483" cy="1659717"/>
          </a:xfrm>
        </p:grpSpPr>
        <p:sp>
          <p:nvSpPr>
            <p:cNvPr id="38" name="Google Shape;90;p16"/>
            <p:cNvSpPr txBox="1"/>
            <p:nvPr/>
          </p:nvSpPr>
          <p:spPr>
            <a:xfrm>
              <a:off x="109296" y="3429415"/>
              <a:ext cx="1931483" cy="40347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600">
                  <a:solidFill>
                    <a:srgbClr val="0B5394"/>
                  </a:solidFill>
                </a:rPr>
                <a:t>3D bar chart image</a:t>
              </a:r>
              <a:endParaRPr sz="1600">
                <a:solidFill>
                  <a:srgbClr val="0B5394"/>
                </a:solidFill>
              </a:endParaRPr>
            </a:p>
          </p:txBody>
        </p:sp>
        <p:pic>
          <p:nvPicPr>
            <p:cNvPr id="11" name="그림 10">
              <a:extLst>
                <a:ext uri="{FF2B5EF4-FFF2-40B4-BE49-F238E27FC236}">
                  <a16:creationId xmlns:a16="http://schemas.microsoft.com/office/drawing/2014/main" id="{78327F65-7BE2-4985-B646-467FFE45D1E7}"/>
                </a:ext>
              </a:extLst>
            </p:cNvPr>
            <p:cNvPicPr>
              <a:picLocks noChangeAspect="1"/>
            </p:cNvPicPr>
            <p:nvPr/>
          </p:nvPicPr>
          <p:blipFill>
            <a:blip r:embed="rId5">
              <a:alphaModFix/>
              <a:extLst>
                <a:ext uri="{28A0092B-C50C-407E-A947-70E740481C1C}">
                  <a14:useLocalDpi xmlns:a14="http://schemas.microsoft.com/office/drawing/2010/main" val="0"/>
                </a:ext>
              </a:extLst>
            </a:blip>
            <a:stretch>
              <a:fillRect/>
            </a:stretch>
          </p:blipFill>
          <p:spPr>
            <a:xfrm>
              <a:off x="293252" y="2173168"/>
              <a:ext cx="1565352" cy="1364974"/>
            </a:xfrm>
            <a:prstGeom prst="rect">
              <a:avLst/>
            </a:prstGeom>
            <a:noFill/>
            <a:ln w="15875">
              <a:solidFill>
                <a:srgbClr val="002060"/>
              </a:solidFill>
            </a:ln>
          </p:spPr>
        </p:pic>
      </p:grpSp>
      <p:grpSp>
        <p:nvGrpSpPr>
          <p:cNvPr id="18" name="그룹 17">
            <a:extLst>
              <a:ext uri="{FF2B5EF4-FFF2-40B4-BE49-F238E27FC236}">
                <a16:creationId xmlns:a16="http://schemas.microsoft.com/office/drawing/2014/main" id="{1F860246-004A-48B1-AA46-35074271A6D3}"/>
              </a:ext>
            </a:extLst>
          </p:cNvPr>
          <p:cNvGrpSpPr/>
          <p:nvPr/>
        </p:nvGrpSpPr>
        <p:grpSpPr>
          <a:xfrm>
            <a:off x="1961777" y="3196075"/>
            <a:ext cx="1623888" cy="1400338"/>
            <a:chOff x="1961777" y="3196075"/>
            <a:chExt cx="1623888" cy="1400338"/>
          </a:xfrm>
        </p:grpSpPr>
        <p:pic>
          <p:nvPicPr>
            <p:cNvPr id="3" name="그림 2">
              <a:extLst>
                <a:ext uri="{FF2B5EF4-FFF2-40B4-BE49-F238E27FC236}">
                  <a16:creationId xmlns:a16="http://schemas.microsoft.com/office/drawing/2014/main" id="{FC7DE97C-DEAE-47FA-8A68-A1C840FF48C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13337" y="3196075"/>
              <a:ext cx="872328" cy="746904"/>
            </a:xfrm>
            <a:prstGeom prst="rect">
              <a:avLst/>
            </a:prstGeom>
            <a:ln w="15875">
              <a:noFill/>
            </a:ln>
          </p:spPr>
        </p:pic>
        <p:pic>
          <p:nvPicPr>
            <p:cNvPr id="17" name="그림 16">
              <a:extLst>
                <a:ext uri="{FF2B5EF4-FFF2-40B4-BE49-F238E27FC236}">
                  <a16:creationId xmlns:a16="http://schemas.microsoft.com/office/drawing/2014/main" id="{0811C559-E681-4B10-B5D2-12597A58C2A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25446" y="3370010"/>
              <a:ext cx="872328" cy="746905"/>
            </a:xfrm>
            <a:prstGeom prst="rect">
              <a:avLst/>
            </a:prstGeom>
            <a:ln w="15875">
              <a:noFill/>
            </a:ln>
          </p:spPr>
        </p:pic>
        <p:pic>
          <p:nvPicPr>
            <p:cNvPr id="13" name="그림 12" descr="모니터, 앉아있는, 시계, 컴퓨터이(가) 표시된 사진&#10;&#10;자동 생성된 설명">
              <a:extLst>
                <a:ext uri="{FF2B5EF4-FFF2-40B4-BE49-F238E27FC236}">
                  <a16:creationId xmlns:a16="http://schemas.microsoft.com/office/drawing/2014/main" id="{45325C38-79BC-4526-8BA0-D0074C51E2A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345386" y="3528755"/>
              <a:ext cx="872328" cy="746904"/>
            </a:xfrm>
            <a:prstGeom prst="rect">
              <a:avLst/>
            </a:prstGeom>
            <a:ln w="15875">
              <a:noFill/>
            </a:ln>
          </p:spPr>
        </p:pic>
        <p:pic>
          <p:nvPicPr>
            <p:cNvPr id="7" name="그림 6">
              <a:extLst>
                <a:ext uri="{FF2B5EF4-FFF2-40B4-BE49-F238E27FC236}">
                  <a16:creationId xmlns:a16="http://schemas.microsoft.com/office/drawing/2014/main" id="{965DF3F0-EA0D-4EDA-9BA7-E0AE5CA4134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165324" y="3678740"/>
              <a:ext cx="872329" cy="746905"/>
            </a:xfrm>
            <a:prstGeom prst="rect">
              <a:avLst/>
            </a:prstGeom>
            <a:ln w="15875">
              <a:noFill/>
            </a:ln>
          </p:spPr>
        </p:pic>
        <p:pic>
          <p:nvPicPr>
            <p:cNvPr id="5" name="그림 4">
              <a:extLst>
                <a:ext uri="{FF2B5EF4-FFF2-40B4-BE49-F238E27FC236}">
                  <a16:creationId xmlns:a16="http://schemas.microsoft.com/office/drawing/2014/main" id="{48209C79-F9E0-403C-B745-FC028C47ED0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961777" y="3849508"/>
              <a:ext cx="872328" cy="746905"/>
            </a:xfrm>
            <a:prstGeom prst="rect">
              <a:avLst/>
            </a:prstGeom>
            <a:ln w="15875">
              <a:noFill/>
            </a:ln>
          </p:spPr>
        </p:pic>
      </p:grpSp>
      <p:pic>
        <p:nvPicPr>
          <p:cNvPr id="6" name="그림 5">
            <a:extLst>
              <a:ext uri="{FF2B5EF4-FFF2-40B4-BE49-F238E27FC236}">
                <a16:creationId xmlns:a16="http://schemas.microsoft.com/office/drawing/2014/main" id="{570A4F9C-0D78-43B9-899E-0AB49B03E089}"/>
              </a:ext>
            </a:extLst>
          </p:cNvPr>
          <p:cNvPicPr>
            <a:picLocks noChangeAspect="1"/>
          </p:cNvPicPr>
          <p:nvPr/>
        </p:nvPicPr>
        <p:blipFill>
          <a:blip r:embed="rId11">
            <a:alphaModFix/>
          </a:blip>
          <a:srcRect/>
          <a:stretch/>
        </p:blipFill>
        <p:spPr>
          <a:xfrm>
            <a:off x="4659330" y="746732"/>
            <a:ext cx="1664872" cy="1454670"/>
          </a:xfrm>
          <a:prstGeom prst="rect">
            <a:avLst/>
          </a:prstGeom>
          <a:noFill/>
          <a:ln w="15875">
            <a:solidFill>
              <a:srgbClr val="002060"/>
            </a:solidFill>
          </a:ln>
        </p:spPr>
      </p:pic>
      <p:pic>
        <p:nvPicPr>
          <p:cNvPr id="19" name="그림 19">
            <a:extLst>
              <a:ext uri="{FF2B5EF4-FFF2-40B4-BE49-F238E27FC236}">
                <a16:creationId xmlns:a16="http://schemas.microsoft.com/office/drawing/2014/main" id="{00E7D893-6C02-429F-8559-0E21602CE9FE}"/>
              </a:ext>
            </a:extLst>
          </p:cNvPr>
          <p:cNvPicPr>
            <a:picLocks noChangeAspect="1"/>
          </p:cNvPicPr>
          <p:nvPr/>
        </p:nvPicPr>
        <p:blipFill>
          <a:blip r:embed="rId12">
            <a:alphaModFix/>
          </a:blip>
          <a:stretch>
            <a:fillRect/>
          </a:stretch>
        </p:blipFill>
        <p:spPr>
          <a:xfrm>
            <a:off x="1814708" y="815383"/>
            <a:ext cx="1670659" cy="1453768"/>
          </a:xfrm>
          <a:prstGeom prst="rect">
            <a:avLst/>
          </a:prstGeom>
          <a:noFill/>
          <a:ln w="15875">
            <a:solidFill>
              <a:srgbClr val="002060"/>
            </a:solidFill>
          </a:ln>
        </p:spPr>
      </p:pic>
      <p:sp>
        <p:nvSpPr>
          <p:cNvPr id="9" name="직사각형 8"/>
          <p:cNvSpPr/>
          <p:nvPr/>
        </p:nvSpPr>
        <p:spPr>
          <a:xfrm>
            <a:off x="1922799" y="3132944"/>
            <a:ext cx="1732045" cy="1507979"/>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2" name="Google Shape;90;p16">
            <a:extLst>
              <a:ext uri="{FF2B5EF4-FFF2-40B4-BE49-F238E27FC236}">
                <a16:creationId xmlns:a16="http://schemas.microsoft.com/office/drawing/2014/main" id="{2C49C1A6-1DDD-4660-A2C3-D49B468B04A5}"/>
              </a:ext>
            </a:extLst>
          </p:cNvPr>
          <p:cNvSpPr txBox="1"/>
          <p:nvPr/>
        </p:nvSpPr>
        <p:spPr>
          <a:xfrm>
            <a:off x="7607254" y="3510354"/>
            <a:ext cx="1402680" cy="476608"/>
          </a:xfrm>
          <a:prstGeom prst="rect">
            <a:avLst/>
          </a:prstGeom>
          <a:noFill/>
          <a:ln>
            <a:noFill/>
          </a:ln>
        </p:spPr>
        <p:txBody>
          <a:bodyPr spcFirstLastPara="1" wrap="square" lIns="91425" tIns="91425" rIns="91425" bIns="91425" anchor="ctr" anchorCtr="0">
            <a:noAutofit/>
          </a:bodyPr>
          <a:lstStyle/>
          <a:p>
            <a:pPr algn="ctr"/>
            <a:r>
              <a:rPr lang="en-US" altLang="ko-KR" sz="1600" dirty="0">
                <a:solidFill>
                  <a:srgbClr val="0B5394"/>
                </a:solidFill>
              </a:rPr>
              <a:t>Extract data</a:t>
            </a:r>
          </a:p>
        </p:txBody>
      </p:sp>
    </p:spTree>
    <p:extLst>
      <p:ext uri="{BB962C8B-B14F-4D97-AF65-F5344CB8AC3E}">
        <p14:creationId xmlns:p14="http://schemas.microsoft.com/office/powerpoint/2010/main" val="15808649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 name="Google Shape;82;p16"/>
          <p:cNvSpPr txBox="1">
            <a:spLocks/>
          </p:cNvSpPr>
          <p:nvPr/>
        </p:nvSpPr>
        <p:spPr>
          <a:xfrm>
            <a:off x="370406" y="86050"/>
            <a:ext cx="85206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altLang="ko" b="1">
                <a:solidFill>
                  <a:srgbClr val="351C75"/>
                </a:solidFill>
              </a:rPr>
              <a:t>Find the axes</a:t>
            </a:r>
            <a:endParaRPr lang="en-US" b="1">
              <a:solidFill>
                <a:srgbClr val="351C75"/>
              </a:solidFill>
            </a:endParaRPr>
          </a:p>
        </p:txBody>
      </p:sp>
      <p:sp>
        <p:nvSpPr>
          <p:cNvPr id="7" name="Google Shape;83;p16"/>
          <p:cNvSpPr/>
          <p:nvPr/>
        </p:nvSpPr>
        <p:spPr>
          <a:xfrm>
            <a:off x="250" y="701"/>
            <a:ext cx="311450" cy="742450"/>
          </a:xfrm>
          <a:prstGeom prst="rect">
            <a:avLst/>
          </a:prstGeom>
          <a:solidFill>
            <a:srgbClr val="351C75"/>
          </a:solidFill>
          <a:ln w="9525" cap="flat" cmpd="sng">
            <a:noFill/>
            <a:prstDash val="solid"/>
            <a:round/>
            <a:headEnd type="none" w="sm" len="sm"/>
            <a:tailEnd type="none" w="sm" len="sm"/>
          </a:ln>
        </p:spPr>
        <p:txBody>
          <a:bodyPr spcFirstLastPara="1" wrap="square" lIns="91425" tIns="91425" rIns="91425" bIns="91425" anchor="ctr" anchorCtr="0">
            <a:noAutofit/>
          </a:bodyPr>
          <a:lstStyle/>
          <a:p>
            <a:endParaRPr sz="1800"/>
          </a:p>
        </p:txBody>
      </p:sp>
      <p:pic>
        <p:nvPicPr>
          <p:cNvPr id="3" name="그림 2">
            <a:extLst>
              <a:ext uri="{FF2B5EF4-FFF2-40B4-BE49-F238E27FC236}">
                <a16:creationId xmlns:a16="http://schemas.microsoft.com/office/drawing/2014/main" id="{267230AE-A747-44D5-8444-C9041842AE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406" y="1209406"/>
            <a:ext cx="3603200" cy="3139631"/>
          </a:xfrm>
          <a:prstGeom prst="rect">
            <a:avLst/>
          </a:prstGeom>
        </p:spPr>
      </p:pic>
      <p:sp>
        <p:nvSpPr>
          <p:cNvPr id="23" name="Google Shape;90;p16">
            <a:extLst>
              <a:ext uri="{FF2B5EF4-FFF2-40B4-BE49-F238E27FC236}">
                <a16:creationId xmlns:a16="http://schemas.microsoft.com/office/drawing/2014/main" id="{65520B07-1748-4E3F-A6AB-28EA7376ED51}"/>
              </a:ext>
            </a:extLst>
          </p:cNvPr>
          <p:cNvSpPr txBox="1"/>
          <p:nvPr/>
        </p:nvSpPr>
        <p:spPr>
          <a:xfrm>
            <a:off x="4947412" y="1637022"/>
            <a:ext cx="3749040" cy="2284397"/>
          </a:xfrm>
          <a:prstGeom prst="rect">
            <a:avLst/>
          </a:prstGeom>
          <a:noFill/>
          <a:ln w="15875">
            <a:noFill/>
          </a:ln>
        </p:spPr>
        <p:txBody>
          <a:bodyPr spcFirstLastPara="1" wrap="square" lIns="91425" tIns="91425" rIns="91425" bIns="91425" anchor="t" anchorCtr="0">
            <a:noAutofit/>
          </a:bodyPr>
          <a:lstStyle/>
          <a:p>
            <a:pPr lvl="0" algn="l" rtl="0">
              <a:spcBef>
                <a:spcPts val="0"/>
              </a:spcBef>
              <a:spcAft>
                <a:spcPts val="0"/>
              </a:spcAft>
              <a:buClr>
                <a:srgbClr val="0B5394"/>
              </a:buClr>
            </a:pPr>
            <a:r>
              <a:rPr lang="en-US" altLang="ko-KR" sz="2000">
                <a:solidFill>
                  <a:srgbClr val="0B5394"/>
                </a:solidFill>
              </a:rPr>
              <a:t>Goal</a:t>
            </a:r>
            <a:endParaRPr lang="en-US" altLang="ko-KR" sz="700">
              <a:solidFill>
                <a:srgbClr val="0B5394"/>
              </a:solidFill>
            </a:endParaRPr>
          </a:p>
          <a:p>
            <a:pPr lvl="0" algn="l" rtl="0">
              <a:spcBef>
                <a:spcPts val="0"/>
              </a:spcBef>
              <a:spcAft>
                <a:spcPts val="0"/>
              </a:spcAft>
              <a:buClr>
                <a:srgbClr val="0B5394"/>
              </a:buClr>
            </a:pPr>
            <a:endParaRPr lang="en-US" altLang="ko-KR" sz="700">
              <a:solidFill>
                <a:srgbClr val="0B5394"/>
              </a:solidFill>
            </a:endParaRPr>
          </a:p>
          <a:p>
            <a:pPr marL="285750" lvl="0" indent="-285750" algn="l" rtl="0">
              <a:spcBef>
                <a:spcPts val="0"/>
              </a:spcBef>
              <a:spcAft>
                <a:spcPts val="0"/>
              </a:spcAft>
              <a:buClr>
                <a:srgbClr val="0B5394"/>
              </a:buClr>
              <a:buFontTx/>
              <a:buChar char="-"/>
            </a:pPr>
            <a:r>
              <a:rPr lang="en-US" altLang="ko-KR" sz="1500">
                <a:solidFill>
                  <a:srgbClr val="0B5394"/>
                </a:solidFill>
              </a:rPr>
              <a:t>Find the x, y, z axis</a:t>
            </a:r>
          </a:p>
          <a:p>
            <a:pPr marL="285750" lvl="0" indent="-285750" algn="l" rtl="0">
              <a:spcBef>
                <a:spcPts val="0"/>
              </a:spcBef>
              <a:spcAft>
                <a:spcPts val="0"/>
              </a:spcAft>
              <a:buClr>
                <a:srgbClr val="0B5394"/>
              </a:buClr>
              <a:buFontTx/>
              <a:buChar char="-"/>
            </a:pPr>
            <a:endParaRPr lang="en-US" altLang="ko-KR" sz="1500">
              <a:solidFill>
                <a:srgbClr val="0B5394"/>
              </a:solidFill>
            </a:endParaRPr>
          </a:p>
          <a:p>
            <a:pPr lvl="0" algn="l" rtl="0">
              <a:spcBef>
                <a:spcPts val="0"/>
              </a:spcBef>
              <a:spcAft>
                <a:spcPts val="0"/>
              </a:spcAft>
              <a:buClr>
                <a:srgbClr val="0B5394"/>
              </a:buClr>
            </a:pPr>
            <a:endParaRPr lang="en-US" altLang="ko-KR" sz="1500">
              <a:solidFill>
                <a:srgbClr val="0B5394"/>
              </a:solidFill>
            </a:endParaRPr>
          </a:p>
          <a:p>
            <a:pPr lvl="0">
              <a:buClr>
                <a:srgbClr val="0B5394"/>
              </a:buClr>
            </a:pPr>
            <a:r>
              <a:rPr lang="en-US" altLang="ko-KR" sz="2000">
                <a:solidFill>
                  <a:srgbClr val="0B5394"/>
                </a:solidFill>
              </a:rPr>
              <a:t>Return values</a:t>
            </a:r>
          </a:p>
          <a:p>
            <a:pPr lvl="0">
              <a:buClr>
                <a:srgbClr val="0B5394"/>
              </a:buClr>
            </a:pPr>
            <a:endParaRPr lang="en-US" altLang="ko-KR" sz="700">
              <a:solidFill>
                <a:srgbClr val="0B5394"/>
              </a:solidFill>
            </a:endParaRPr>
          </a:p>
          <a:p>
            <a:pPr marL="285750" indent="-285750">
              <a:buClr>
                <a:srgbClr val="0B5394"/>
              </a:buClr>
              <a:buFontTx/>
              <a:buChar char="-"/>
            </a:pPr>
            <a:r>
              <a:rPr lang="en-US" altLang="ko-KR" sz="1500">
                <a:solidFill>
                  <a:srgbClr val="0B5394"/>
                </a:solidFill>
              </a:rPr>
              <a:t>Coordinates of each edges</a:t>
            </a:r>
          </a:p>
          <a:p>
            <a:pPr marL="285750" indent="-285750">
              <a:buClr>
                <a:srgbClr val="0B5394"/>
              </a:buClr>
              <a:buFontTx/>
              <a:buChar char="-"/>
            </a:pPr>
            <a:r>
              <a:rPr lang="en-US" altLang="ko-KR" sz="1500">
                <a:solidFill>
                  <a:srgbClr val="0B5394"/>
                </a:solidFill>
              </a:rPr>
              <a:t>the degrees of each axis</a:t>
            </a:r>
          </a:p>
        </p:txBody>
      </p:sp>
      <p:cxnSp>
        <p:nvCxnSpPr>
          <p:cNvPr id="4" name="직선 연결선 3"/>
          <p:cNvCxnSpPr/>
          <p:nvPr/>
        </p:nvCxnSpPr>
        <p:spPr>
          <a:xfrm>
            <a:off x="655320" y="2369820"/>
            <a:ext cx="0" cy="144018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7" name="직선 연결선 26"/>
          <p:cNvCxnSpPr/>
          <p:nvPr/>
        </p:nvCxnSpPr>
        <p:spPr>
          <a:xfrm>
            <a:off x="594360" y="3787140"/>
            <a:ext cx="2781300" cy="38862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2" name="직선 연결선 31"/>
          <p:cNvCxnSpPr/>
          <p:nvPr/>
        </p:nvCxnSpPr>
        <p:spPr>
          <a:xfrm flipH="1">
            <a:off x="3375660" y="3139440"/>
            <a:ext cx="426720" cy="103632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28" name="그룹 27"/>
          <p:cNvGrpSpPr/>
          <p:nvPr/>
        </p:nvGrpSpPr>
        <p:grpSpPr>
          <a:xfrm>
            <a:off x="535827" y="2259330"/>
            <a:ext cx="238986" cy="1619250"/>
            <a:chOff x="535827" y="2259330"/>
            <a:chExt cx="238986" cy="1619250"/>
          </a:xfrm>
        </p:grpSpPr>
        <p:sp>
          <p:nvSpPr>
            <p:cNvPr id="25" name="타원 24"/>
            <p:cNvSpPr/>
            <p:nvPr/>
          </p:nvSpPr>
          <p:spPr>
            <a:xfrm>
              <a:off x="535827" y="2259330"/>
              <a:ext cx="238986" cy="22098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7" name="타원 36"/>
            <p:cNvSpPr/>
            <p:nvPr/>
          </p:nvSpPr>
          <p:spPr>
            <a:xfrm>
              <a:off x="535827" y="3657600"/>
              <a:ext cx="238986" cy="22098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35" name="그룹 34"/>
          <p:cNvGrpSpPr/>
          <p:nvPr/>
        </p:nvGrpSpPr>
        <p:grpSpPr>
          <a:xfrm>
            <a:off x="3253161" y="3028950"/>
            <a:ext cx="660698" cy="1233449"/>
            <a:chOff x="3253161" y="3028950"/>
            <a:chExt cx="660698" cy="1233449"/>
          </a:xfrm>
        </p:grpSpPr>
        <p:sp>
          <p:nvSpPr>
            <p:cNvPr id="41" name="타원 40"/>
            <p:cNvSpPr/>
            <p:nvPr/>
          </p:nvSpPr>
          <p:spPr>
            <a:xfrm>
              <a:off x="3253161" y="4041419"/>
              <a:ext cx="238986" cy="22098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 name="타원 41"/>
            <p:cNvSpPr/>
            <p:nvPr/>
          </p:nvSpPr>
          <p:spPr>
            <a:xfrm>
              <a:off x="3674873" y="3028950"/>
              <a:ext cx="238986" cy="22098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29" name="그룹 28"/>
          <p:cNvGrpSpPr/>
          <p:nvPr/>
        </p:nvGrpSpPr>
        <p:grpSpPr>
          <a:xfrm>
            <a:off x="472074" y="3651695"/>
            <a:ext cx="2989199" cy="652346"/>
            <a:chOff x="472074" y="3651695"/>
            <a:chExt cx="2989199" cy="652346"/>
          </a:xfrm>
        </p:grpSpPr>
        <p:sp>
          <p:nvSpPr>
            <p:cNvPr id="43" name="타원 42"/>
            <p:cNvSpPr/>
            <p:nvPr/>
          </p:nvSpPr>
          <p:spPr>
            <a:xfrm>
              <a:off x="472074" y="3651695"/>
              <a:ext cx="238986" cy="22098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4" name="타원 43"/>
            <p:cNvSpPr/>
            <p:nvPr/>
          </p:nvSpPr>
          <p:spPr>
            <a:xfrm>
              <a:off x="3222287" y="4083061"/>
              <a:ext cx="238986" cy="22098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54" name="모서리가 둥근 직사각형 53"/>
          <p:cNvSpPr/>
          <p:nvPr/>
        </p:nvSpPr>
        <p:spPr>
          <a:xfrm>
            <a:off x="3999471" y="3712207"/>
            <a:ext cx="526809" cy="250193"/>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rPr>
              <a:t>68 °</a:t>
            </a:r>
            <a:endParaRPr lang="ko-KR" altLang="en-US">
              <a:solidFill>
                <a:schemeClr val="tx1"/>
              </a:solidFill>
            </a:endParaRPr>
          </a:p>
        </p:txBody>
      </p:sp>
      <p:sp>
        <p:nvSpPr>
          <p:cNvPr id="55" name="모서리가 둥근 직사각형 54"/>
          <p:cNvSpPr/>
          <p:nvPr/>
        </p:nvSpPr>
        <p:spPr>
          <a:xfrm>
            <a:off x="17032" y="2932760"/>
            <a:ext cx="526809" cy="250193"/>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rPr>
              <a:t>90 °</a:t>
            </a:r>
            <a:endParaRPr lang="ko-KR" altLang="en-US">
              <a:solidFill>
                <a:schemeClr val="tx1"/>
              </a:solidFill>
            </a:endParaRPr>
          </a:p>
        </p:txBody>
      </p:sp>
      <p:sp>
        <p:nvSpPr>
          <p:cNvPr id="56" name="모서리가 둥근 직사각형 55"/>
          <p:cNvSpPr/>
          <p:nvPr/>
        </p:nvSpPr>
        <p:spPr>
          <a:xfrm>
            <a:off x="1721605" y="4383814"/>
            <a:ext cx="526809" cy="250193"/>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rPr>
              <a:t>-8 °</a:t>
            </a:r>
            <a:endParaRPr lang="ko-KR" altLang="en-US">
              <a:solidFill>
                <a:schemeClr val="tx1"/>
              </a:solidFill>
            </a:endParaRPr>
          </a:p>
        </p:txBody>
      </p:sp>
    </p:spTree>
    <p:extLst>
      <p:ext uri="{BB962C8B-B14F-4D97-AF65-F5344CB8AC3E}">
        <p14:creationId xmlns:p14="http://schemas.microsoft.com/office/powerpoint/2010/main" val="186038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fade">
                                      <p:cBhvr>
                                        <p:cTn id="12" dur="500"/>
                                        <p:tgtEl>
                                          <p:spTgt spid="2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2"/>
                                        </p:tgtEl>
                                        <p:attrNameLst>
                                          <p:attrName>style.visibility</p:attrName>
                                        </p:attrNameLst>
                                      </p:cBhvr>
                                      <p:to>
                                        <p:strVal val="visible"/>
                                      </p:to>
                                    </p:set>
                                    <p:animEffect transition="in" filter="fade">
                                      <p:cBhvr>
                                        <p:cTn id="17" dur="500"/>
                                        <p:tgtEl>
                                          <p:spTgt spid="3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fade">
                                      <p:cBhvr>
                                        <p:cTn id="22" dur="500"/>
                                        <p:tgtEl>
                                          <p:spTgt spid="2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5"/>
                                        </p:tgtEl>
                                        <p:attrNameLst>
                                          <p:attrName>style.visibility</p:attrName>
                                        </p:attrNameLst>
                                      </p:cBhvr>
                                      <p:to>
                                        <p:strVal val="visible"/>
                                      </p:to>
                                    </p:set>
                                    <p:animEffect transition="in" filter="fade">
                                      <p:cBhvr>
                                        <p:cTn id="25" dur="500"/>
                                        <p:tgtEl>
                                          <p:spTgt spid="55"/>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29"/>
                                        </p:tgtEl>
                                        <p:attrNameLst>
                                          <p:attrName>style.visibility</p:attrName>
                                        </p:attrNameLst>
                                      </p:cBhvr>
                                      <p:to>
                                        <p:strVal val="visible"/>
                                      </p:to>
                                    </p:set>
                                    <p:animEffect transition="in" filter="fade">
                                      <p:cBhvr>
                                        <p:cTn id="30" dur="500"/>
                                        <p:tgtEl>
                                          <p:spTgt spid="29"/>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56"/>
                                        </p:tgtEl>
                                        <p:attrNameLst>
                                          <p:attrName>style.visibility</p:attrName>
                                        </p:attrNameLst>
                                      </p:cBhvr>
                                      <p:to>
                                        <p:strVal val="visible"/>
                                      </p:to>
                                    </p:set>
                                    <p:animEffect transition="in" filter="fade">
                                      <p:cBhvr>
                                        <p:cTn id="33" dur="500"/>
                                        <p:tgtEl>
                                          <p:spTgt spid="56"/>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35"/>
                                        </p:tgtEl>
                                        <p:attrNameLst>
                                          <p:attrName>style.visibility</p:attrName>
                                        </p:attrNameLst>
                                      </p:cBhvr>
                                      <p:to>
                                        <p:strVal val="visible"/>
                                      </p:to>
                                    </p:set>
                                    <p:animEffect transition="in" filter="fade">
                                      <p:cBhvr>
                                        <p:cTn id="38" dur="500"/>
                                        <p:tgtEl>
                                          <p:spTgt spid="35"/>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54"/>
                                        </p:tgtEl>
                                        <p:attrNameLst>
                                          <p:attrName>style.visibility</p:attrName>
                                        </p:attrNameLst>
                                      </p:cBhvr>
                                      <p:to>
                                        <p:strVal val="visible"/>
                                      </p:to>
                                    </p:set>
                                    <p:animEffect transition="in" filter="fade">
                                      <p:cBhvr>
                                        <p:cTn id="41"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55" grpId="0" animBg="1"/>
      <p:bldP spid="5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pic>
        <p:nvPicPr>
          <p:cNvPr id="29" name="그림 28"/>
          <p:cNvPicPr>
            <a:picLocks noChangeAspect="1"/>
          </p:cNvPicPr>
          <p:nvPr/>
        </p:nvPicPr>
        <p:blipFill>
          <a:blip r:embed="rId3"/>
          <a:stretch>
            <a:fillRect/>
          </a:stretch>
        </p:blipFill>
        <p:spPr>
          <a:xfrm>
            <a:off x="373947" y="1203938"/>
            <a:ext cx="3872046" cy="3367589"/>
          </a:xfrm>
          <a:prstGeom prst="rect">
            <a:avLst/>
          </a:prstGeom>
        </p:spPr>
      </p:pic>
      <p:pic>
        <p:nvPicPr>
          <p:cNvPr id="10" name="그림 9"/>
          <p:cNvPicPr>
            <a:picLocks noChangeAspect="1"/>
          </p:cNvPicPr>
          <p:nvPr/>
        </p:nvPicPr>
        <p:blipFill>
          <a:blip r:embed="rId4"/>
          <a:stretch>
            <a:fillRect/>
          </a:stretch>
        </p:blipFill>
        <p:spPr>
          <a:xfrm>
            <a:off x="372695" y="1212966"/>
            <a:ext cx="3860897" cy="3350029"/>
          </a:xfrm>
          <a:prstGeom prst="rect">
            <a:avLst/>
          </a:prstGeom>
        </p:spPr>
      </p:pic>
      <p:sp>
        <p:nvSpPr>
          <p:cNvPr id="82" name="Google Shape;82;p16"/>
          <p:cNvSpPr txBox="1">
            <a:spLocks noGrp="1"/>
          </p:cNvSpPr>
          <p:nvPr>
            <p:ph type="title"/>
          </p:nvPr>
        </p:nvSpPr>
        <p:spPr>
          <a:xfrm>
            <a:off x="370406" y="86050"/>
            <a:ext cx="8520600" cy="572700"/>
          </a:xfrm>
          <a:prstGeom prst="rect">
            <a:avLst/>
          </a:prstGeom>
        </p:spPr>
        <p:txBody>
          <a:bodyPr spcFirstLastPara="1" wrap="square" lIns="91425" tIns="91425" rIns="91425" bIns="91425" anchor="ctr" anchorCtr="0">
            <a:noAutofit/>
          </a:bodyPr>
          <a:lstStyle/>
          <a:p>
            <a:pPr lvl="0"/>
            <a:r>
              <a:rPr lang="en-US" altLang="ko" b="1">
                <a:solidFill>
                  <a:srgbClr val="351C75"/>
                </a:solidFill>
              </a:rPr>
              <a:t>Find the axes</a:t>
            </a:r>
            <a:endParaRPr lang="ko" b="1">
              <a:solidFill>
                <a:srgbClr val="351C75"/>
              </a:solidFill>
            </a:endParaRPr>
          </a:p>
        </p:txBody>
      </p:sp>
      <p:sp>
        <p:nvSpPr>
          <p:cNvPr id="83" name="Google Shape;83;p16"/>
          <p:cNvSpPr/>
          <p:nvPr/>
        </p:nvSpPr>
        <p:spPr>
          <a:xfrm>
            <a:off x="250" y="700"/>
            <a:ext cx="311450" cy="742450"/>
          </a:xfrm>
          <a:prstGeom prst="rect">
            <a:avLst/>
          </a:prstGeom>
          <a:solidFill>
            <a:srgbClr val="351C75"/>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7" name="그림 16"/>
          <p:cNvPicPr>
            <a:picLocks noChangeAspect="1"/>
          </p:cNvPicPr>
          <p:nvPr/>
        </p:nvPicPr>
        <p:blipFill>
          <a:blip r:embed="rId5"/>
          <a:stretch>
            <a:fillRect/>
          </a:stretch>
        </p:blipFill>
        <p:spPr>
          <a:xfrm>
            <a:off x="372695" y="1213599"/>
            <a:ext cx="3860897" cy="3366956"/>
          </a:xfrm>
          <a:prstGeom prst="rect">
            <a:avLst/>
          </a:prstGeom>
        </p:spPr>
      </p:pic>
      <p:sp>
        <p:nvSpPr>
          <p:cNvPr id="42" name="Google Shape;90;p16">
            <a:extLst>
              <a:ext uri="{FF2B5EF4-FFF2-40B4-BE49-F238E27FC236}">
                <a16:creationId xmlns:a16="http://schemas.microsoft.com/office/drawing/2014/main" id="{65520B07-1748-4E3F-A6AB-28EA7376ED51}"/>
              </a:ext>
            </a:extLst>
          </p:cNvPr>
          <p:cNvSpPr txBox="1"/>
          <p:nvPr/>
        </p:nvSpPr>
        <p:spPr>
          <a:xfrm>
            <a:off x="4731431" y="1380690"/>
            <a:ext cx="4240530" cy="3250473"/>
          </a:xfrm>
          <a:prstGeom prst="rect">
            <a:avLst/>
          </a:prstGeom>
          <a:noFill/>
          <a:ln w="15875">
            <a:noFill/>
          </a:ln>
        </p:spPr>
        <p:txBody>
          <a:bodyPr spcFirstLastPara="1" wrap="square" lIns="91425" tIns="91425" rIns="91425" bIns="91425" anchor="t" anchorCtr="0">
            <a:noAutofit/>
          </a:bodyPr>
          <a:lstStyle/>
          <a:p>
            <a:pPr lvl="0" algn="l" rtl="0">
              <a:spcBef>
                <a:spcPts val="0"/>
              </a:spcBef>
              <a:spcAft>
                <a:spcPts val="0"/>
              </a:spcAft>
              <a:buClr>
                <a:srgbClr val="0B5394"/>
              </a:buClr>
            </a:pPr>
            <a:r>
              <a:rPr lang="en-US" altLang="ko-KR" sz="2000">
                <a:solidFill>
                  <a:srgbClr val="0B5394"/>
                </a:solidFill>
              </a:rPr>
              <a:t>Algorithm</a:t>
            </a:r>
          </a:p>
          <a:p>
            <a:pPr lvl="0" algn="l" rtl="0">
              <a:spcBef>
                <a:spcPts val="0"/>
              </a:spcBef>
              <a:spcAft>
                <a:spcPts val="0"/>
              </a:spcAft>
              <a:buClr>
                <a:srgbClr val="0B5394"/>
              </a:buClr>
            </a:pPr>
            <a:endParaRPr lang="en-US" altLang="ko-KR" sz="700">
              <a:solidFill>
                <a:srgbClr val="0B5394"/>
              </a:solidFill>
            </a:endParaRPr>
          </a:p>
          <a:p>
            <a:pPr marL="342900" lvl="0" indent="-342900" algn="l" rtl="0">
              <a:lnSpc>
                <a:spcPct val="150000"/>
              </a:lnSpc>
              <a:spcBef>
                <a:spcPts val="0"/>
              </a:spcBef>
              <a:spcAft>
                <a:spcPts val="0"/>
              </a:spcAft>
              <a:buClr>
                <a:srgbClr val="0B5394"/>
              </a:buClr>
              <a:buAutoNum type="arabicPeriod"/>
            </a:pPr>
            <a:r>
              <a:rPr lang="en-US" altLang="ko-KR" sz="1500">
                <a:solidFill>
                  <a:srgbClr val="0B5394"/>
                </a:solidFill>
              </a:rPr>
              <a:t>Remove color bars using HSV info</a:t>
            </a:r>
          </a:p>
          <a:p>
            <a:pPr marL="342900" lvl="0" indent="-342900" algn="l" rtl="0">
              <a:lnSpc>
                <a:spcPct val="150000"/>
              </a:lnSpc>
              <a:spcBef>
                <a:spcPts val="0"/>
              </a:spcBef>
              <a:spcAft>
                <a:spcPts val="0"/>
              </a:spcAft>
              <a:buClr>
                <a:srgbClr val="0B5394"/>
              </a:buClr>
              <a:buAutoNum type="arabicPeriod"/>
            </a:pPr>
            <a:r>
              <a:rPr lang="en-US" altLang="ko-KR" sz="1500">
                <a:solidFill>
                  <a:srgbClr val="0B5394"/>
                </a:solidFill>
              </a:rPr>
              <a:t>Find lines using Hough line transform</a:t>
            </a:r>
          </a:p>
          <a:p>
            <a:pPr marL="342900" lvl="0" indent="-342900" algn="l" rtl="0">
              <a:lnSpc>
                <a:spcPct val="150000"/>
              </a:lnSpc>
              <a:spcBef>
                <a:spcPts val="0"/>
              </a:spcBef>
              <a:spcAft>
                <a:spcPts val="0"/>
              </a:spcAft>
              <a:buClr>
                <a:srgbClr val="0B5394"/>
              </a:buClr>
              <a:buAutoNum type="arabicPeriod"/>
            </a:pPr>
            <a:r>
              <a:rPr lang="en-US" altLang="ko-KR" sz="1500">
                <a:solidFill>
                  <a:srgbClr val="0B5394"/>
                </a:solidFill>
              </a:rPr>
              <a:t>Find top 3 frequent degrees of the lines</a:t>
            </a:r>
          </a:p>
          <a:p>
            <a:pPr marL="342900" lvl="0" indent="-342900" algn="l" rtl="0">
              <a:lnSpc>
                <a:spcPct val="150000"/>
              </a:lnSpc>
              <a:spcBef>
                <a:spcPts val="0"/>
              </a:spcBef>
              <a:spcAft>
                <a:spcPts val="0"/>
              </a:spcAft>
              <a:buClr>
                <a:srgbClr val="0B5394"/>
              </a:buClr>
              <a:buAutoNum type="arabicPeriod"/>
            </a:pPr>
            <a:r>
              <a:rPr lang="en-US" altLang="ko-KR" sz="1500">
                <a:solidFill>
                  <a:srgbClr val="0B5394"/>
                </a:solidFill>
              </a:rPr>
              <a:t>Apply bitwise not operation</a:t>
            </a:r>
          </a:p>
          <a:p>
            <a:pPr marL="342900" lvl="0" indent="-342900">
              <a:lnSpc>
                <a:spcPct val="150000"/>
              </a:lnSpc>
              <a:buClr>
                <a:srgbClr val="0B5394"/>
              </a:buClr>
              <a:buAutoNum type="arabicPeriod"/>
            </a:pPr>
            <a:r>
              <a:rPr lang="en-US" altLang="ko-KR" sz="1500">
                <a:solidFill>
                  <a:srgbClr val="0B5394"/>
                </a:solidFill>
              </a:rPr>
              <a:t>Make kernels using the found degrees and apply erode and dilate with them.</a:t>
            </a:r>
          </a:p>
          <a:p>
            <a:pPr marL="342900" lvl="0" indent="-342900" algn="l" rtl="0">
              <a:lnSpc>
                <a:spcPct val="150000"/>
              </a:lnSpc>
              <a:spcBef>
                <a:spcPts val="0"/>
              </a:spcBef>
              <a:spcAft>
                <a:spcPts val="0"/>
              </a:spcAft>
              <a:buClr>
                <a:srgbClr val="0B5394"/>
              </a:buClr>
              <a:buAutoNum type="arabicPeriod"/>
            </a:pPr>
            <a:r>
              <a:rPr lang="en-US" altLang="ko-KR" sz="1500">
                <a:solidFill>
                  <a:srgbClr val="0B5394"/>
                </a:solidFill>
              </a:rPr>
              <a:t>Find the start and end point of axis according to the degree</a:t>
            </a:r>
          </a:p>
        </p:txBody>
      </p:sp>
      <p:pic>
        <p:nvPicPr>
          <p:cNvPr id="22" name="그림 21"/>
          <p:cNvPicPr>
            <a:picLocks noChangeAspect="1"/>
          </p:cNvPicPr>
          <p:nvPr/>
        </p:nvPicPr>
        <p:blipFill>
          <a:blip r:embed="rId6"/>
          <a:stretch>
            <a:fillRect/>
          </a:stretch>
        </p:blipFill>
        <p:spPr>
          <a:xfrm>
            <a:off x="374908" y="1204224"/>
            <a:ext cx="3865785" cy="3376331"/>
          </a:xfrm>
          <a:prstGeom prst="rect">
            <a:avLst/>
          </a:prstGeom>
        </p:spPr>
      </p:pic>
      <p:pic>
        <p:nvPicPr>
          <p:cNvPr id="18" name="그림 17"/>
          <p:cNvPicPr>
            <a:picLocks noChangeAspect="1"/>
          </p:cNvPicPr>
          <p:nvPr/>
        </p:nvPicPr>
        <p:blipFill>
          <a:blip r:embed="rId7"/>
          <a:stretch>
            <a:fillRect/>
          </a:stretch>
        </p:blipFill>
        <p:spPr>
          <a:xfrm>
            <a:off x="377864" y="1207972"/>
            <a:ext cx="3857802" cy="3354611"/>
          </a:xfrm>
          <a:prstGeom prst="rect">
            <a:avLst/>
          </a:prstGeom>
        </p:spPr>
      </p:pic>
      <p:grpSp>
        <p:nvGrpSpPr>
          <p:cNvPr id="31" name="그룹 30"/>
          <p:cNvGrpSpPr/>
          <p:nvPr/>
        </p:nvGrpSpPr>
        <p:grpSpPr>
          <a:xfrm>
            <a:off x="311700" y="1276239"/>
            <a:ext cx="4072346" cy="2718915"/>
            <a:chOff x="502454" y="1361847"/>
            <a:chExt cx="4072346" cy="2718915"/>
          </a:xfrm>
        </p:grpSpPr>
        <p:pic>
          <p:nvPicPr>
            <p:cNvPr id="24" name="그림 23"/>
            <p:cNvPicPr>
              <a:picLocks noChangeAspect="1"/>
            </p:cNvPicPr>
            <p:nvPr/>
          </p:nvPicPr>
          <p:blipFill>
            <a:blip r:embed="rId8"/>
            <a:stretch>
              <a:fillRect/>
            </a:stretch>
          </p:blipFill>
          <p:spPr>
            <a:xfrm>
              <a:off x="928113" y="1361847"/>
              <a:ext cx="984051" cy="2225612"/>
            </a:xfrm>
            <a:prstGeom prst="rect">
              <a:avLst/>
            </a:prstGeom>
          </p:spPr>
        </p:pic>
        <p:pic>
          <p:nvPicPr>
            <p:cNvPr id="26" name="그림 25"/>
            <p:cNvPicPr>
              <a:picLocks noChangeAspect="1"/>
            </p:cNvPicPr>
            <p:nvPr/>
          </p:nvPicPr>
          <p:blipFill>
            <a:blip r:embed="rId9"/>
            <a:stretch>
              <a:fillRect/>
            </a:stretch>
          </p:blipFill>
          <p:spPr>
            <a:xfrm>
              <a:off x="2064516" y="1365843"/>
              <a:ext cx="2510284" cy="440856"/>
            </a:xfrm>
            <a:prstGeom prst="rect">
              <a:avLst/>
            </a:prstGeom>
          </p:spPr>
        </p:pic>
        <p:pic>
          <p:nvPicPr>
            <p:cNvPr id="28" name="그림 27"/>
            <p:cNvPicPr>
              <a:picLocks noChangeAspect="1"/>
            </p:cNvPicPr>
            <p:nvPr/>
          </p:nvPicPr>
          <p:blipFill>
            <a:blip r:embed="rId10"/>
            <a:stretch>
              <a:fillRect/>
            </a:stretch>
          </p:blipFill>
          <p:spPr>
            <a:xfrm>
              <a:off x="502454" y="1361847"/>
              <a:ext cx="269200" cy="2718915"/>
            </a:xfrm>
            <a:prstGeom prst="rect">
              <a:avLst/>
            </a:prstGeom>
          </p:spPr>
        </p:pic>
      </p:grpSp>
      <p:sp>
        <p:nvSpPr>
          <p:cNvPr id="48" name="Google Shape;90;p16">
            <a:extLst>
              <a:ext uri="{FF2B5EF4-FFF2-40B4-BE49-F238E27FC236}">
                <a16:creationId xmlns:a16="http://schemas.microsoft.com/office/drawing/2014/main" id="{65520B07-1748-4E3F-A6AB-28EA7376ED51}"/>
              </a:ext>
            </a:extLst>
          </p:cNvPr>
          <p:cNvSpPr txBox="1"/>
          <p:nvPr/>
        </p:nvSpPr>
        <p:spPr>
          <a:xfrm>
            <a:off x="1360165" y="4631163"/>
            <a:ext cx="1870715" cy="363588"/>
          </a:xfrm>
          <a:prstGeom prst="rect">
            <a:avLst/>
          </a:prstGeom>
          <a:noFill/>
          <a:ln>
            <a:noFill/>
          </a:ln>
        </p:spPr>
        <p:txBody>
          <a:bodyPr spcFirstLastPara="1" wrap="square" lIns="91425" tIns="91425" rIns="91425" bIns="91425" anchor="t" anchorCtr="0">
            <a:noAutofit/>
          </a:bodyPr>
          <a:lstStyle/>
          <a:p>
            <a:pPr lvl="0" algn="l" rtl="0">
              <a:spcBef>
                <a:spcPts val="0"/>
              </a:spcBef>
              <a:spcAft>
                <a:spcPts val="0"/>
              </a:spcAft>
              <a:buClr>
                <a:srgbClr val="0B5394"/>
              </a:buClr>
            </a:pPr>
            <a:r>
              <a:rPr lang="en-US" altLang="ko-KR" sz="1500">
                <a:solidFill>
                  <a:srgbClr val="0B5394"/>
                </a:solidFill>
              </a:rPr>
              <a:t>Degrees : 90, 68, -8</a:t>
            </a:r>
          </a:p>
        </p:txBody>
      </p:sp>
      <p:grpSp>
        <p:nvGrpSpPr>
          <p:cNvPr id="52" name="그룹 51"/>
          <p:cNvGrpSpPr/>
          <p:nvPr/>
        </p:nvGrpSpPr>
        <p:grpSpPr>
          <a:xfrm>
            <a:off x="602531" y="2421791"/>
            <a:ext cx="166538" cy="1636654"/>
            <a:chOff x="564431" y="2299871"/>
            <a:chExt cx="166538" cy="1636654"/>
          </a:xfrm>
        </p:grpSpPr>
        <p:sp>
          <p:nvSpPr>
            <p:cNvPr id="53" name="타원 52"/>
            <p:cNvSpPr/>
            <p:nvPr/>
          </p:nvSpPr>
          <p:spPr>
            <a:xfrm>
              <a:off x="579671" y="2299871"/>
              <a:ext cx="151298" cy="13989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4" name="타원 53"/>
            <p:cNvSpPr/>
            <p:nvPr/>
          </p:nvSpPr>
          <p:spPr>
            <a:xfrm>
              <a:off x="564431" y="3782535"/>
              <a:ext cx="166538" cy="15399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9" name="그림 18"/>
          <p:cNvPicPr>
            <a:picLocks noChangeAspect="1"/>
          </p:cNvPicPr>
          <p:nvPr/>
        </p:nvPicPr>
        <p:blipFill>
          <a:blip r:embed="rId11"/>
          <a:stretch>
            <a:fillRect/>
          </a:stretch>
        </p:blipFill>
        <p:spPr>
          <a:xfrm>
            <a:off x="384306" y="1211471"/>
            <a:ext cx="3862231" cy="3366957"/>
          </a:xfrm>
          <a:prstGeom prst="rect">
            <a:avLst/>
          </a:prstGeom>
        </p:spPr>
      </p:pic>
      <p:grpSp>
        <p:nvGrpSpPr>
          <p:cNvPr id="55" name="그룹 54"/>
          <p:cNvGrpSpPr/>
          <p:nvPr/>
        </p:nvGrpSpPr>
        <p:grpSpPr>
          <a:xfrm>
            <a:off x="3499052" y="3181350"/>
            <a:ext cx="681507" cy="1311892"/>
            <a:chOff x="3232352" y="3028950"/>
            <a:chExt cx="681507" cy="1311892"/>
          </a:xfrm>
        </p:grpSpPr>
        <p:sp>
          <p:nvSpPr>
            <p:cNvPr id="56" name="타원 55"/>
            <p:cNvSpPr/>
            <p:nvPr/>
          </p:nvSpPr>
          <p:spPr>
            <a:xfrm>
              <a:off x="3232352" y="4119862"/>
              <a:ext cx="238986" cy="22098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7" name="타원 56"/>
            <p:cNvSpPr/>
            <p:nvPr/>
          </p:nvSpPr>
          <p:spPr>
            <a:xfrm>
              <a:off x="3674873" y="3028950"/>
              <a:ext cx="238986" cy="22098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0" name="그림 19"/>
          <p:cNvPicPr>
            <a:picLocks noChangeAspect="1"/>
          </p:cNvPicPr>
          <p:nvPr/>
        </p:nvPicPr>
        <p:blipFill>
          <a:blip r:embed="rId12"/>
          <a:stretch>
            <a:fillRect/>
          </a:stretch>
        </p:blipFill>
        <p:spPr>
          <a:xfrm>
            <a:off x="381151" y="1213207"/>
            <a:ext cx="3855710" cy="3366958"/>
          </a:xfrm>
          <a:prstGeom prst="rect">
            <a:avLst/>
          </a:prstGeom>
        </p:spPr>
      </p:pic>
      <p:grpSp>
        <p:nvGrpSpPr>
          <p:cNvPr id="58" name="그룹 57"/>
          <p:cNvGrpSpPr/>
          <p:nvPr/>
        </p:nvGrpSpPr>
        <p:grpSpPr>
          <a:xfrm>
            <a:off x="502233" y="3856136"/>
            <a:ext cx="3235261" cy="637106"/>
            <a:chOff x="472074" y="3651695"/>
            <a:chExt cx="3235261" cy="637106"/>
          </a:xfrm>
        </p:grpSpPr>
        <p:sp>
          <p:nvSpPr>
            <p:cNvPr id="59" name="타원 58"/>
            <p:cNvSpPr/>
            <p:nvPr/>
          </p:nvSpPr>
          <p:spPr>
            <a:xfrm>
              <a:off x="472074" y="3651695"/>
              <a:ext cx="238986" cy="22098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0" name="타원 59"/>
            <p:cNvSpPr/>
            <p:nvPr/>
          </p:nvSpPr>
          <p:spPr>
            <a:xfrm>
              <a:off x="3468349" y="4067821"/>
              <a:ext cx="238986" cy="22098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 name="그림 2">
            <a:extLst>
              <a:ext uri="{FF2B5EF4-FFF2-40B4-BE49-F238E27FC236}">
                <a16:creationId xmlns:a16="http://schemas.microsoft.com/office/drawing/2014/main" id="{8536DE1B-F57A-4E15-8275-7F5C6F6BEA49}"/>
              </a:ext>
            </a:extLst>
          </p:cNvPr>
          <p:cNvPicPr>
            <a:picLocks noChangeAspect="1"/>
          </p:cNvPicPr>
          <p:nvPr/>
        </p:nvPicPr>
        <p:blipFill>
          <a:blip r:embed="rId13">
            <a:alphaModFix/>
          </a:blip>
          <a:stretch>
            <a:fillRect/>
          </a:stretch>
        </p:blipFill>
        <p:spPr>
          <a:xfrm>
            <a:off x="305301" y="1168502"/>
            <a:ext cx="4089232" cy="3565989"/>
          </a:xfrm>
          <a:prstGeom prst="rect">
            <a:avLst/>
          </a:prstGeom>
          <a:noFill/>
          <a:ln w="15875">
            <a:solidFill>
              <a:srgbClr val="002060"/>
            </a:solidFill>
          </a:ln>
        </p:spPr>
      </p:pic>
    </p:spTree>
    <p:extLst>
      <p:ext uri="{BB962C8B-B14F-4D97-AF65-F5344CB8AC3E}">
        <p14:creationId xmlns:p14="http://schemas.microsoft.com/office/powerpoint/2010/main" val="592461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8"/>
                                        </p:tgtEl>
                                        <p:attrNameLst>
                                          <p:attrName>style.visibility</p:attrName>
                                        </p:attrNameLst>
                                      </p:cBhvr>
                                      <p:to>
                                        <p:strVal val="visible"/>
                                      </p:to>
                                    </p:set>
                                    <p:animEffect transition="in" filter="fade">
                                      <p:cBhvr>
                                        <p:cTn id="15" dur="500"/>
                                        <p:tgtEl>
                                          <p:spTgt spid="4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2"/>
                                        </p:tgtEl>
                                        <p:attrNameLst>
                                          <p:attrName>style.visibility</p:attrName>
                                        </p:attrNameLst>
                                      </p:cBhvr>
                                      <p:to>
                                        <p:strVal val="visible"/>
                                      </p:to>
                                    </p:set>
                                    <p:animEffect transition="in" filter="fade">
                                      <p:cBhvr>
                                        <p:cTn id="20" dur="500"/>
                                        <p:tgtEl>
                                          <p:spTgt spid="22"/>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nodeType="clickEffect">
                                  <p:stCondLst>
                                    <p:cond delay="0"/>
                                  </p:stCondLst>
                                  <p:childTnLst>
                                    <p:set>
                                      <p:cBhvr>
                                        <p:cTn id="28" dur="1" fill="hold">
                                          <p:stCondLst>
                                            <p:cond delay="0"/>
                                          </p:stCondLst>
                                        </p:cTn>
                                        <p:tgtEl>
                                          <p:spTgt spid="31"/>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18"/>
                                        </p:tgtEl>
                                        <p:attrNameLst>
                                          <p:attrName>style.visibility</p:attrName>
                                        </p:attrNameLst>
                                      </p:cBhvr>
                                      <p:to>
                                        <p:strVal val="visible"/>
                                      </p:to>
                                    </p:set>
                                    <p:animEffect transition="in" filter="fade">
                                      <p:cBhvr>
                                        <p:cTn id="33" dur="500"/>
                                        <p:tgtEl>
                                          <p:spTgt spid="18"/>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52"/>
                                        </p:tgtEl>
                                        <p:attrNameLst>
                                          <p:attrName>style.visibility</p:attrName>
                                        </p:attrNameLst>
                                      </p:cBhvr>
                                      <p:to>
                                        <p:strVal val="visible"/>
                                      </p:to>
                                    </p:set>
                                    <p:animEffect transition="in" filter="fade">
                                      <p:cBhvr>
                                        <p:cTn id="38" dur="500"/>
                                        <p:tgtEl>
                                          <p:spTgt spid="52"/>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19"/>
                                        </p:tgtEl>
                                        <p:attrNameLst>
                                          <p:attrName>style.visibility</p:attrName>
                                        </p:attrNameLst>
                                      </p:cBhvr>
                                      <p:to>
                                        <p:strVal val="visible"/>
                                      </p:to>
                                    </p:set>
                                    <p:animEffect transition="in" filter="fade">
                                      <p:cBhvr>
                                        <p:cTn id="43" dur="500"/>
                                        <p:tgtEl>
                                          <p:spTgt spid="19"/>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55"/>
                                        </p:tgtEl>
                                        <p:attrNameLst>
                                          <p:attrName>style.visibility</p:attrName>
                                        </p:attrNameLst>
                                      </p:cBhvr>
                                      <p:to>
                                        <p:strVal val="visible"/>
                                      </p:to>
                                    </p:set>
                                    <p:animEffect transition="in" filter="fade">
                                      <p:cBhvr>
                                        <p:cTn id="48" dur="500"/>
                                        <p:tgtEl>
                                          <p:spTgt spid="55"/>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20"/>
                                        </p:tgtEl>
                                        <p:attrNameLst>
                                          <p:attrName>style.visibility</p:attrName>
                                        </p:attrNameLst>
                                      </p:cBhvr>
                                      <p:to>
                                        <p:strVal val="visible"/>
                                      </p:to>
                                    </p:set>
                                    <p:animEffect transition="in" filter="fade">
                                      <p:cBhvr>
                                        <p:cTn id="53" dur="500"/>
                                        <p:tgtEl>
                                          <p:spTgt spid="20"/>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58"/>
                                        </p:tgtEl>
                                        <p:attrNameLst>
                                          <p:attrName>style.visibility</p:attrName>
                                        </p:attrNameLst>
                                      </p:cBhvr>
                                      <p:to>
                                        <p:strVal val="visible"/>
                                      </p:to>
                                    </p:set>
                                    <p:animEffect transition="in" filter="fade">
                                      <p:cBhvr>
                                        <p:cTn id="58" dur="500"/>
                                        <p:tgtEl>
                                          <p:spTgt spid="58"/>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2"/>
                                        </p:tgtEl>
                                        <p:attrNameLst>
                                          <p:attrName>style.visibility</p:attrName>
                                        </p:attrNameLst>
                                      </p:cBhvr>
                                      <p:to>
                                        <p:strVal val="visible"/>
                                      </p:to>
                                    </p:set>
                                    <p:animEffect transition="in" filter="fade">
                                      <p:cBhvr>
                                        <p:cTn id="6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 name="Google Shape;82;p16"/>
          <p:cNvSpPr txBox="1">
            <a:spLocks/>
          </p:cNvSpPr>
          <p:nvPr/>
        </p:nvSpPr>
        <p:spPr>
          <a:xfrm>
            <a:off x="370406" y="86050"/>
            <a:ext cx="85206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b="1">
                <a:solidFill>
                  <a:srgbClr val="351C75"/>
                </a:solidFill>
              </a:rPr>
              <a:t>Read labels</a:t>
            </a:r>
          </a:p>
        </p:txBody>
      </p:sp>
      <p:sp>
        <p:nvSpPr>
          <p:cNvPr id="7" name="Google Shape;83;p16"/>
          <p:cNvSpPr/>
          <p:nvPr/>
        </p:nvSpPr>
        <p:spPr>
          <a:xfrm>
            <a:off x="250" y="700"/>
            <a:ext cx="311450" cy="742450"/>
          </a:xfrm>
          <a:prstGeom prst="rect">
            <a:avLst/>
          </a:prstGeom>
          <a:solidFill>
            <a:srgbClr val="351C75"/>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그림 1">
            <a:extLst>
              <a:ext uri="{FF2B5EF4-FFF2-40B4-BE49-F238E27FC236}">
                <a16:creationId xmlns:a16="http://schemas.microsoft.com/office/drawing/2014/main" id="{A2EDFA8A-968C-B14D-8729-B68FC3B8DD06}"/>
              </a:ext>
            </a:extLst>
          </p:cNvPr>
          <p:cNvPicPr>
            <a:picLocks noChangeAspect="1"/>
          </p:cNvPicPr>
          <p:nvPr/>
        </p:nvPicPr>
        <p:blipFill>
          <a:blip r:embed="rId3">
            <a:alphaModFix/>
          </a:blip>
          <a:srcRect/>
          <a:stretch/>
        </p:blipFill>
        <p:spPr>
          <a:xfrm>
            <a:off x="4871338" y="802038"/>
            <a:ext cx="3001444" cy="2606888"/>
          </a:xfrm>
          <a:prstGeom prst="rect">
            <a:avLst/>
          </a:prstGeom>
          <a:noFill/>
          <a:ln w="15875">
            <a:solidFill>
              <a:srgbClr val="002060"/>
            </a:solidFill>
          </a:ln>
        </p:spPr>
      </p:pic>
      <p:grpSp>
        <p:nvGrpSpPr>
          <p:cNvPr id="19" name="그룹 18">
            <a:extLst>
              <a:ext uri="{FF2B5EF4-FFF2-40B4-BE49-F238E27FC236}">
                <a16:creationId xmlns:a16="http://schemas.microsoft.com/office/drawing/2014/main" id="{ED1450A3-5849-364D-ACED-2474EE5594E0}"/>
              </a:ext>
            </a:extLst>
          </p:cNvPr>
          <p:cNvGrpSpPr/>
          <p:nvPr/>
        </p:nvGrpSpPr>
        <p:grpSpPr>
          <a:xfrm>
            <a:off x="694048" y="950043"/>
            <a:ext cx="2180477" cy="1857550"/>
            <a:chOff x="1816533" y="896902"/>
            <a:chExt cx="2180477" cy="1857550"/>
          </a:xfrm>
        </p:grpSpPr>
        <p:pic>
          <p:nvPicPr>
            <p:cNvPr id="20" name="Google Shape;94;p16">
              <a:extLst>
                <a:ext uri="{FF2B5EF4-FFF2-40B4-BE49-F238E27FC236}">
                  <a16:creationId xmlns:a16="http://schemas.microsoft.com/office/drawing/2014/main" id="{DCC01541-087D-C246-9563-751815720A24}"/>
                </a:ext>
              </a:extLst>
            </p:cNvPr>
            <p:cNvPicPr preferRelativeResize="0"/>
            <p:nvPr/>
          </p:nvPicPr>
          <p:blipFill>
            <a:blip r:embed="rId4">
              <a:alphaModFix/>
            </a:blip>
            <a:srcRect/>
            <a:stretch/>
          </p:blipFill>
          <p:spPr>
            <a:xfrm>
              <a:off x="2065722" y="896902"/>
              <a:ext cx="1683638" cy="1467030"/>
            </a:xfrm>
            <a:prstGeom prst="rect">
              <a:avLst/>
            </a:prstGeom>
            <a:noFill/>
            <a:ln w="15875">
              <a:noFill/>
            </a:ln>
          </p:spPr>
        </p:pic>
        <p:sp>
          <p:nvSpPr>
            <p:cNvPr id="21" name="Google Shape;90;p16">
              <a:extLst>
                <a:ext uri="{FF2B5EF4-FFF2-40B4-BE49-F238E27FC236}">
                  <a16:creationId xmlns:a16="http://schemas.microsoft.com/office/drawing/2014/main" id="{A61B348B-102E-414D-B87D-4748C61F8DEF}"/>
                </a:ext>
              </a:extLst>
            </p:cNvPr>
            <p:cNvSpPr txBox="1"/>
            <p:nvPr/>
          </p:nvSpPr>
          <p:spPr>
            <a:xfrm>
              <a:off x="1816533" y="2350982"/>
              <a:ext cx="2180477" cy="40347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600">
                  <a:solidFill>
                    <a:srgbClr val="0B5394"/>
                  </a:solidFill>
                </a:rPr>
                <a:t>Text box from CRAFT</a:t>
              </a:r>
              <a:endParaRPr sz="1600">
                <a:solidFill>
                  <a:srgbClr val="0B5394"/>
                </a:solidFill>
              </a:endParaRPr>
            </a:p>
          </p:txBody>
        </p:sp>
      </p:grpSp>
      <p:sp>
        <p:nvSpPr>
          <p:cNvPr id="8" name="TextBox 7">
            <a:extLst>
              <a:ext uri="{FF2B5EF4-FFF2-40B4-BE49-F238E27FC236}">
                <a16:creationId xmlns:a16="http://schemas.microsoft.com/office/drawing/2014/main" id="{31F0F358-8FB3-FE46-93AC-097CCB882CBB}"/>
              </a:ext>
            </a:extLst>
          </p:cNvPr>
          <p:cNvSpPr txBox="1"/>
          <p:nvPr/>
        </p:nvSpPr>
        <p:spPr>
          <a:xfrm>
            <a:off x="2811755" y="4282020"/>
            <a:ext cx="5117106" cy="784830"/>
          </a:xfrm>
          <a:prstGeom prst="rect">
            <a:avLst/>
          </a:prstGeom>
          <a:noFill/>
        </p:spPr>
        <p:txBody>
          <a:bodyPr wrap="none" rtlCol="0">
            <a:spAutoFit/>
          </a:bodyPr>
          <a:lstStyle/>
          <a:p>
            <a:r>
              <a:rPr lang="en-US" altLang="ko-Kore-KR" sz="1500">
                <a:solidFill>
                  <a:srgbClr val="0B5394"/>
                </a:solidFill>
              </a:rPr>
              <a:t>- x = 55.0		   ([55.0, 490.0])   -&gt; ([55.0, 224.0])</a:t>
            </a:r>
          </a:p>
          <a:p>
            <a:r>
              <a:rPr lang="en-US" altLang="ko-Kore-KR" sz="1500">
                <a:solidFill>
                  <a:srgbClr val="0B5394"/>
                </a:solidFill>
              </a:rPr>
              <a:t>- y = -2.41x + 1942.95  ([572.0, 563.0]) -&gt; ([652.0, 370.0])</a:t>
            </a:r>
          </a:p>
          <a:p>
            <a:r>
              <a:rPr lang="en-US" altLang="ko-Kore-KR" sz="1500">
                <a:solidFill>
                  <a:srgbClr val="0B5394"/>
                </a:solidFill>
              </a:rPr>
              <a:t>- y = 0.14x + 481.88	   ([563.0, 562.0]) -&gt; ([43.0, 488.0])</a:t>
            </a:r>
            <a:endParaRPr lang="ko-Kore-KR" altLang="en-US" sz="1500">
              <a:solidFill>
                <a:srgbClr val="0B5394"/>
              </a:solidFill>
            </a:endParaRPr>
          </a:p>
        </p:txBody>
      </p:sp>
      <p:sp>
        <p:nvSpPr>
          <p:cNvPr id="23" name="Google Shape;90;p16">
            <a:extLst>
              <a:ext uri="{FF2B5EF4-FFF2-40B4-BE49-F238E27FC236}">
                <a16:creationId xmlns:a16="http://schemas.microsoft.com/office/drawing/2014/main" id="{5A66A694-3D1B-1740-A8C0-EFEC7571000D}"/>
              </a:ext>
            </a:extLst>
          </p:cNvPr>
          <p:cNvSpPr txBox="1"/>
          <p:nvPr/>
        </p:nvSpPr>
        <p:spPr>
          <a:xfrm>
            <a:off x="5206817" y="3542171"/>
            <a:ext cx="1849222" cy="404011"/>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600">
                <a:solidFill>
                  <a:srgbClr val="0B5394"/>
                </a:solidFill>
              </a:rPr>
              <a:t>Label information</a:t>
            </a:r>
            <a:endParaRPr sz="1600">
              <a:solidFill>
                <a:srgbClr val="0B5394"/>
              </a:solidFill>
            </a:endParaRPr>
          </a:p>
        </p:txBody>
      </p:sp>
      <p:grpSp>
        <p:nvGrpSpPr>
          <p:cNvPr id="3" name="그룹 2">
            <a:extLst>
              <a:ext uri="{FF2B5EF4-FFF2-40B4-BE49-F238E27FC236}">
                <a16:creationId xmlns:a16="http://schemas.microsoft.com/office/drawing/2014/main" id="{EA0CCCA1-5491-6144-92BE-E6923BEDD95D}"/>
              </a:ext>
            </a:extLst>
          </p:cNvPr>
          <p:cNvGrpSpPr/>
          <p:nvPr/>
        </p:nvGrpSpPr>
        <p:grpSpPr>
          <a:xfrm>
            <a:off x="768227" y="3012390"/>
            <a:ext cx="1993318" cy="2015677"/>
            <a:chOff x="768227" y="3012390"/>
            <a:chExt cx="1993318" cy="2015677"/>
          </a:xfrm>
        </p:grpSpPr>
        <p:sp>
          <p:nvSpPr>
            <p:cNvPr id="18" name="Google Shape;90;p16">
              <a:extLst>
                <a:ext uri="{FF2B5EF4-FFF2-40B4-BE49-F238E27FC236}">
                  <a16:creationId xmlns:a16="http://schemas.microsoft.com/office/drawing/2014/main" id="{B323AB54-65C9-044A-B16F-88BD6A348F4E}"/>
                </a:ext>
              </a:extLst>
            </p:cNvPr>
            <p:cNvSpPr txBox="1"/>
            <p:nvPr/>
          </p:nvSpPr>
          <p:spPr>
            <a:xfrm>
              <a:off x="912323" y="4624056"/>
              <a:ext cx="1849222" cy="404011"/>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600">
                  <a:solidFill>
                    <a:srgbClr val="0B5394"/>
                  </a:solidFill>
                </a:rPr>
                <a:t>Axis information</a:t>
              </a:r>
              <a:endParaRPr sz="1600">
                <a:solidFill>
                  <a:srgbClr val="0B5394"/>
                </a:solidFill>
              </a:endParaRPr>
            </a:p>
          </p:txBody>
        </p:sp>
        <p:pic>
          <p:nvPicPr>
            <p:cNvPr id="22" name="그림 21">
              <a:extLst>
                <a:ext uri="{FF2B5EF4-FFF2-40B4-BE49-F238E27FC236}">
                  <a16:creationId xmlns:a16="http://schemas.microsoft.com/office/drawing/2014/main" id="{77AC5E7D-7C42-7C41-BE9E-1753B5C5874D}"/>
                </a:ext>
              </a:extLst>
            </p:cNvPr>
            <p:cNvPicPr>
              <a:picLocks noChangeAspect="1"/>
            </p:cNvPicPr>
            <p:nvPr/>
          </p:nvPicPr>
          <p:blipFill>
            <a:blip r:embed="rId5">
              <a:alphaModFix/>
            </a:blip>
            <a:stretch>
              <a:fillRect/>
            </a:stretch>
          </p:blipFill>
          <p:spPr>
            <a:xfrm>
              <a:off x="768227" y="3012390"/>
              <a:ext cx="1991556" cy="1731787"/>
            </a:xfrm>
            <a:prstGeom prst="rect">
              <a:avLst/>
            </a:prstGeom>
            <a:noFill/>
            <a:ln w="15875">
              <a:noFill/>
            </a:ln>
          </p:spPr>
        </p:pic>
      </p:grpSp>
      <p:pic>
        <p:nvPicPr>
          <p:cNvPr id="1026" name="Picture 2" descr="로고 - CLOVA Platform Document">
            <a:extLst>
              <a:ext uri="{FF2B5EF4-FFF2-40B4-BE49-F238E27FC236}">
                <a16:creationId xmlns:a16="http://schemas.microsoft.com/office/drawing/2014/main" id="{E5497E82-F49B-6440-9E39-BF749EF5E5A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04260" y="2498177"/>
            <a:ext cx="883489" cy="202006"/>
          </a:xfrm>
          <a:prstGeom prst="rect">
            <a:avLst/>
          </a:prstGeom>
          <a:noFill/>
          <a:extLst>
            <a:ext uri="{909E8E84-426E-40DD-AFC4-6F175D3DCCD1}">
              <a14:hiddenFill xmlns:a14="http://schemas.microsoft.com/office/drawing/2010/main">
                <a:solidFill>
                  <a:srgbClr val="FFFFFF"/>
                </a:solidFill>
              </a14:hiddenFill>
            </a:ext>
          </a:extLst>
        </p:spPr>
      </p:pic>
      <p:grpSp>
        <p:nvGrpSpPr>
          <p:cNvPr id="9" name="그룹 8"/>
          <p:cNvGrpSpPr/>
          <p:nvPr/>
        </p:nvGrpSpPr>
        <p:grpSpPr>
          <a:xfrm>
            <a:off x="2947690" y="1454185"/>
            <a:ext cx="1775357" cy="2289990"/>
            <a:chOff x="2947690" y="1454185"/>
            <a:chExt cx="1775357" cy="2289990"/>
          </a:xfrm>
        </p:grpSpPr>
        <p:grpSp>
          <p:nvGrpSpPr>
            <p:cNvPr id="4" name="그룹 3">
              <a:extLst>
                <a:ext uri="{FF2B5EF4-FFF2-40B4-BE49-F238E27FC236}">
                  <a16:creationId xmlns:a16="http://schemas.microsoft.com/office/drawing/2014/main" id="{E8C1487A-3C5F-4825-9E03-AB3305201DF4}"/>
                </a:ext>
              </a:extLst>
            </p:cNvPr>
            <p:cNvGrpSpPr/>
            <p:nvPr/>
          </p:nvGrpSpPr>
          <p:grpSpPr>
            <a:xfrm>
              <a:off x="2947692" y="1894401"/>
              <a:ext cx="1775355" cy="1849774"/>
              <a:chOff x="6324448" y="1839836"/>
              <a:chExt cx="1394364" cy="2309095"/>
            </a:xfrm>
          </p:grpSpPr>
          <p:sp>
            <p:nvSpPr>
              <p:cNvPr id="26" name="L 도형 25">
                <a:extLst>
                  <a:ext uri="{FF2B5EF4-FFF2-40B4-BE49-F238E27FC236}">
                    <a16:creationId xmlns:a16="http://schemas.microsoft.com/office/drawing/2014/main" id="{09D678E8-271A-4189-A53E-50458DB95923}"/>
                  </a:ext>
                </a:extLst>
              </p:cNvPr>
              <p:cNvSpPr/>
              <p:nvPr/>
            </p:nvSpPr>
            <p:spPr>
              <a:xfrm flipH="1">
                <a:off x="6324448" y="2752748"/>
                <a:ext cx="872481" cy="1396183"/>
              </a:xfrm>
              <a:prstGeom prst="corner">
                <a:avLst>
                  <a:gd name="adj1" fmla="val 9932"/>
                  <a:gd name="adj2" fmla="val 10151"/>
                </a:avLst>
              </a:prstGeom>
              <a:solidFill>
                <a:srgbClr val="351C75"/>
              </a:solidFill>
              <a:ln w="9525" cap="flat" cmpd="sng">
                <a:noFill/>
                <a:prstDash val="solid"/>
                <a:round/>
                <a:headEnd type="none" w="sm" len="sm"/>
                <a:tailEnd type="none" w="sm" len="sm"/>
              </a:ln>
            </p:spPr>
            <p:txBody>
              <a:bodyPr spcFirstLastPara="1" wrap="square" lIns="91425" tIns="91425" rIns="91425" bIns="91425" anchor="ctr" anchorCtr="0">
                <a:noAutofit/>
              </a:bodyPr>
              <a:lstStyle/>
              <a:p>
                <a:endParaRPr lang="ko-KR" altLang="en-US"/>
              </a:p>
            </p:txBody>
          </p:sp>
          <p:sp>
            <p:nvSpPr>
              <p:cNvPr id="24" name="오른쪽 화살표 40">
                <a:extLst>
                  <a:ext uri="{FF2B5EF4-FFF2-40B4-BE49-F238E27FC236}">
                    <a16:creationId xmlns:a16="http://schemas.microsoft.com/office/drawing/2014/main" id="{9FC50809-EDF2-422C-B5BC-C3533F036466}"/>
                  </a:ext>
                </a:extLst>
              </p:cNvPr>
              <p:cNvSpPr/>
              <p:nvPr/>
            </p:nvSpPr>
            <p:spPr>
              <a:xfrm>
                <a:off x="7176068" y="1839836"/>
                <a:ext cx="542744" cy="241931"/>
              </a:xfrm>
              <a:prstGeom prst="rightArrow">
                <a:avLst/>
              </a:prstGeom>
              <a:solidFill>
                <a:srgbClr val="351C75"/>
              </a:solidFill>
              <a:ln w="9525" cap="flat" cmpd="sng">
                <a:noFill/>
                <a:prstDash val="solid"/>
                <a:round/>
                <a:headEnd type="none" w="sm" len="sm"/>
                <a:tailEnd type="none" w="sm" len="sm"/>
              </a:ln>
            </p:spPr>
            <p:txBody>
              <a:bodyPr spcFirstLastPara="1" wrap="square" lIns="91425" tIns="91425" rIns="91425" bIns="91425" anchor="ctr" anchorCtr="0">
                <a:noAutofit/>
              </a:bodyPr>
              <a:lstStyle/>
              <a:p>
                <a:endParaRPr lang="ko-KR" altLang="en-US"/>
              </a:p>
            </p:txBody>
          </p:sp>
        </p:grpSp>
        <p:sp>
          <p:nvSpPr>
            <p:cNvPr id="29" name="L 도형 28">
              <a:extLst>
                <a:ext uri="{FF2B5EF4-FFF2-40B4-BE49-F238E27FC236}">
                  <a16:creationId xmlns:a16="http://schemas.microsoft.com/office/drawing/2014/main" id="{09D678E8-271A-4189-A53E-50458DB95923}"/>
                </a:ext>
              </a:extLst>
            </p:cNvPr>
            <p:cNvSpPr/>
            <p:nvPr/>
          </p:nvSpPr>
          <p:spPr>
            <a:xfrm flipH="1" flipV="1">
              <a:off x="2947690" y="1454185"/>
              <a:ext cx="1110875" cy="1176614"/>
            </a:xfrm>
            <a:prstGeom prst="corner">
              <a:avLst>
                <a:gd name="adj1" fmla="val 9932"/>
                <a:gd name="adj2" fmla="val 10151"/>
              </a:avLst>
            </a:prstGeom>
            <a:solidFill>
              <a:srgbClr val="351C75"/>
            </a:solidFill>
            <a:ln w="9525" cap="flat" cmpd="sng">
              <a:noFill/>
              <a:prstDash val="solid"/>
              <a:round/>
              <a:headEnd type="none" w="sm" len="sm"/>
              <a:tailEnd type="none" w="sm" len="sm"/>
            </a:ln>
          </p:spPr>
          <p:txBody>
            <a:bodyPr spcFirstLastPara="1" wrap="square" lIns="91425" tIns="91425" rIns="91425" bIns="91425" anchor="ctr" anchorCtr="0">
              <a:noAutofit/>
            </a:bodyPr>
            <a:lstStyle/>
            <a:p>
              <a:endParaRPr lang="ko-KR" altLang="en-US"/>
            </a:p>
          </p:txBody>
        </p:sp>
      </p:grpSp>
    </p:spTree>
    <p:extLst>
      <p:ext uri="{BB962C8B-B14F-4D97-AF65-F5344CB8AC3E}">
        <p14:creationId xmlns:p14="http://schemas.microsoft.com/office/powerpoint/2010/main" val="3677041761"/>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2066</Words>
  <Application>Microsoft Office PowerPoint</Application>
  <PresentationFormat>화면 슬라이드 쇼(16:9)</PresentationFormat>
  <Paragraphs>193</Paragraphs>
  <Slides>23</Slides>
  <Notes>23</Notes>
  <HiddenSlides>0</HiddenSlides>
  <MMClips>0</MMClips>
  <ScaleCrop>false</ScaleCrop>
  <HeadingPairs>
    <vt:vector size="4" baseType="variant">
      <vt:variant>
        <vt:lpstr>테마</vt:lpstr>
      </vt:variant>
      <vt:variant>
        <vt:i4>1</vt:i4>
      </vt:variant>
      <vt:variant>
        <vt:lpstr>슬라이드 제목</vt:lpstr>
      </vt:variant>
      <vt:variant>
        <vt:i4>23</vt:i4>
      </vt:variant>
    </vt:vector>
  </HeadingPairs>
  <TitlesOfParts>
    <vt:vector size="24" baseType="lpstr">
      <vt:lpstr>Simple Light</vt:lpstr>
      <vt:lpstr>Automated data extraction from 3D bar chart images</vt:lpstr>
      <vt:lpstr>PowerPoint 프레젠테이션</vt:lpstr>
      <vt:lpstr>PowerPoint 프레젠테이션</vt:lpstr>
      <vt:lpstr>PowerPoint 프레젠테이션</vt:lpstr>
      <vt:lpstr>PowerPoint 프레젠테이션</vt:lpstr>
      <vt:lpstr>Automated data extraction from 3D bar chart</vt:lpstr>
      <vt:lpstr>PowerPoint 프레젠테이션</vt:lpstr>
      <vt:lpstr>Find the axes</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Automated data extraction from 3D bar chart images</dc:title>
  <cp:lastModifiedBy>송명현</cp:lastModifiedBy>
  <cp:revision>4</cp:revision>
  <dcterms:modified xsi:type="dcterms:W3CDTF">2020-12-03T14:45:14Z</dcterms:modified>
</cp:coreProperties>
</file>